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03"/>
  </p:notesMasterIdLst>
  <p:handoutMasterIdLst>
    <p:handoutMasterId r:id="rId204"/>
  </p:handoutMasterIdLst>
  <p:sldIdLst>
    <p:sldId id="333" r:id="rId6"/>
    <p:sldId id="256" r:id="rId7"/>
    <p:sldId id="421" r:id="rId8"/>
    <p:sldId id="423" r:id="rId9"/>
    <p:sldId id="271" r:id="rId10"/>
    <p:sldId id="272" r:id="rId11"/>
    <p:sldId id="273" r:id="rId12"/>
    <p:sldId id="274" r:id="rId13"/>
    <p:sldId id="276" r:id="rId14"/>
    <p:sldId id="277" r:id="rId15"/>
    <p:sldId id="257" r:id="rId16"/>
    <p:sldId id="420" r:id="rId17"/>
    <p:sldId id="422" r:id="rId18"/>
    <p:sldId id="425" r:id="rId19"/>
    <p:sldId id="280" r:id="rId20"/>
    <p:sldId id="281" r:id="rId21"/>
    <p:sldId id="439" r:id="rId22"/>
    <p:sldId id="260" r:id="rId23"/>
    <p:sldId id="282" r:id="rId24"/>
    <p:sldId id="284" r:id="rId25"/>
    <p:sldId id="290" r:id="rId26"/>
    <p:sldId id="426" r:id="rId27"/>
    <p:sldId id="293" r:id="rId28"/>
    <p:sldId id="294" r:id="rId29"/>
    <p:sldId id="295" r:id="rId30"/>
    <p:sldId id="296" r:id="rId31"/>
    <p:sldId id="427" r:id="rId32"/>
    <p:sldId id="292" r:id="rId33"/>
    <p:sldId id="285" r:id="rId34"/>
    <p:sldId id="430" r:id="rId35"/>
    <p:sldId id="431" r:id="rId36"/>
    <p:sldId id="432" r:id="rId37"/>
    <p:sldId id="433" r:id="rId38"/>
    <p:sldId id="434" r:id="rId39"/>
    <p:sldId id="289" r:id="rId40"/>
    <p:sldId id="429" r:id="rId41"/>
    <p:sldId id="428" r:id="rId42"/>
    <p:sldId id="435" r:id="rId43"/>
    <p:sldId id="436" r:id="rId44"/>
    <p:sldId id="437" r:id="rId45"/>
    <p:sldId id="438" r:id="rId46"/>
    <p:sldId id="286" r:id="rId47"/>
    <p:sldId id="299" r:id="rId48"/>
    <p:sldId id="300" r:id="rId49"/>
    <p:sldId id="301" r:id="rId50"/>
    <p:sldId id="287" r:id="rId51"/>
    <p:sldId id="302" r:id="rId52"/>
    <p:sldId id="288" r:id="rId53"/>
    <p:sldId id="334" r:id="rId54"/>
    <p:sldId id="417" r:id="rId55"/>
    <p:sldId id="303" r:id="rId56"/>
    <p:sldId id="446" r:id="rId57"/>
    <p:sldId id="354" r:id="rId58"/>
    <p:sldId id="493" r:id="rId59"/>
    <p:sldId id="304" r:id="rId60"/>
    <p:sldId id="309" r:id="rId61"/>
    <p:sldId id="337" r:id="rId62"/>
    <p:sldId id="339" r:id="rId63"/>
    <p:sldId id="338" r:id="rId64"/>
    <p:sldId id="341" r:id="rId65"/>
    <p:sldId id="340" r:id="rId66"/>
    <p:sldId id="447" r:id="rId67"/>
    <p:sldId id="344" r:id="rId68"/>
    <p:sldId id="448" r:id="rId69"/>
    <p:sldId id="449" r:id="rId70"/>
    <p:sldId id="450" r:id="rId71"/>
    <p:sldId id="347" r:id="rId72"/>
    <p:sldId id="348" r:id="rId73"/>
    <p:sldId id="349" r:id="rId74"/>
    <p:sldId id="350" r:id="rId75"/>
    <p:sldId id="351" r:id="rId76"/>
    <p:sldId id="352" r:id="rId77"/>
    <p:sldId id="353" r:id="rId78"/>
    <p:sldId id="451" r:id="rId79"/>
    <p:sldId id="454" r:id="rId80"/>
    <p:sldId id="455" r:id="rId81"/>
    <p:sldId id="452" r:id="rId82"/>
    <p:sldId id="458" r:id="rId83"/>
    <p:sldId id="357" r:id="rId84"/>
    <p:sldId id="360" r:id="rId85"/>
    <p:sldId id="456" r:id="rId86"/>
    <p:sldId id="457" r:id="rId87"/>
    <p:sldId id="359" r:id="rId88"/>
    <p:sldId id="459" r:id="rId89"/>
    <p:sldId id="366" r:id="rId90"/>
    <p:sldId id="358" r:id="rId91"/>
    <p:sldId id="361" r:id="rId92"/>
    <p:sldId id="362" r:id="rId93"/>
    <p:sldId id="363" r:id="rId94"/>
    <p:sldId id="453" r:id="rId95"/>
    <p:sldId id="305" r:id="rId96"/>
    <p:sldId id="310" r:id="rId97"/>
    <p:sldId id="306" r:id="rId98"/>
    <p:sldId id="311" r:id="rId99"/>
    <p:sldId id="307" r:id="rId100"/>
    <p:sldId id="440" r:id="rId101"/>
    <p:sldId id="313" r:id="rId102"/>
    <p:sldId id="460" r:id="rId103"/>
    <p:sldId id="461" r:id="rId104"/>
    <p:sldId id="494" r:id="rId105"/>
    <p:sldId id="315" r:id="rId106"/>
    <p:sldId id="464" r:id="rId107"/>
    <p:sldId id="467" r:id="rId108"/>
    <p:sldId id="469" r:id="rId109"/>
    <p:sldId id="466" r:id="rId110"/>
    <p:sldId id="317" r:id="rId111"/>
    <p:sldId id="318" r:id="rId112"/>
    <p:sldId id="319" r:id="rId113"/>
    <p:sldId id="320" r:id="rId114"/>
    <p:sldId id="321" r:id="rId115"/>
    <p:sldId id="441" r:id="rId116"/>
    <p:sldId id="323" r:id="rId117"/>
    <p:sldId id="324" r:id="rId118"/>
    <p:sldId id="495" r:id="rId119"/>
    <p:sldId id="325" r:id="rId120"/>
    <p:sldId id="477" r:id="rId121"/>
    <p:sldId id="482" r:id="rId122"/>
    <p:sldId id="483" r:id="rId123"/>
    <p:sldId id="478" r:id="rId124"/>
    <p:sldId id="484" r:id="rId125"/>
    <p:sldId id="486" r:id="rId126"/>
    <p:sldId id="487" r:id="rId127"/>
    <p:sldId id="479" r:id="rId128"/>
    <p:sldId id="488" r:id="rId129"/>
    <p:sldId id="480" r:id="rId130"/>
    <p:sldId id="327" r:id="rId131"/>
    <p:sldId id="328" r:id="rId132"/>
    <p:sldId id="329" r:id="rId133"/>
    <p:sldId id="330" r:id="rId134"/>
    <p:sldId id="331" r:id="rId135"/>
    <p:sldId id="442" r:id="rId136"/>
    <p:sldId id="370" r:id="rId137"/>
    <p:sldId id="475" r:id="rId138"/>
    <p:sldId id="476" r:id="rId139"/>
    <p:sldId id="496" r:id="rId140"/>
    <p:sldId id="372" r:id="rId141"/>
    <p:sldId id="470" r:id="rId142"/>
    <p:sldId id="472" r:id="rId143"/>
    <p:sldId id="474" r:id="rId144"/>
    <p:sldId id="491" r:id="rId145"/>
    <p:sldId id="489" r:id="rId146"/>
    <p:sldId id="490" r:id="rId147"/>
    <p:sldId id="374" r:id="rId148"/>
    <p:sldId id="375" r:id="rId149"/>
    <p:sldId id="376" r:id="rId150"/>
    <p:sldId id="377" r:id="rId151"/>
    <p:sldId id="378" r:id="rId152"/>
    <p:sldId id="443" r:id="rId153"/>
    <p:sldId id="380" r:id="rId154"/>
    <p:sldId id="381" r:id="rId155"/>
    <p:sldId id="497" r:id="rId156"/>
    <p:sldId id="382" r:id="rId157"/>
    <p:sldId id="492" r:id="rId158"/>
    <p:sldId id="512" r:id="rId159"/>
    <p:sldId id="513" r:id="rId160"/>
    <p:sldId id="508" r:id="rId161"/>
    <p:sldId id="498" r:id="rId162"/>
    <p:sldId id="506" r:id="rId163"/>
    <p:sldId id="500" r:id="rId164"/>
    <p:sldId id="407" r:id="rId165"/>
    <p:sldId id="509" r:id="rId166"/>
    <p:sldId id="503" r:id="rId167"/>
    <p:sldId id="410" r:id="rId168"/>
    <p:sldId id="411" r:id="rId169"/>
    <p:sldId id="412" r:id="rId170"/>
    <p:sldId id="504" r:id="rId171"/>
    <p:sldId id="510" r:id="rId172"/>
    <p:sldId id="505" r:id="rId173"/>
    <p:sldId id="413" r:id="rId174"/>
    <p:sldId id="414" r:id="rId175"/>
    <p:sldId id="502" r:id="rId176"/>
    <p:sldId id="415" r:id="rId177"/>
    <p:sldId id="501" r:id="rId178"/>
    <p:sldId id="511" r:id="rId179"/>
    <p:sldId id="384" r:id="rId180"/>
    <p:sldId id="385" r:id="rId181"/>
    <p:sldId id="386" r:id="rId182"/>
    <p:sldId id="387" r:id="rId183"/>
    <p:sldId id="388" r:id="rId184"/>
    <p:sldId id="444" r:id="rId185"/>
    <p:sldId id="390" r:id="rId186"/>
    <p:sldId id="391" r:id="rId187"/>
    <p:sldId id="392" r:id="rId188"/>
    <p:sldId id="393" r:id="rId189"/>
    <p:sldId id="394" r:id="rId190"/>
    <p:sldId id="395" r:id="rId191"/>
    <p:sldId id="396" r:id="rId192"/>
    <p:sldId id="397" r:id="rId193"/>
    <p:sldId id="398" r:id="rId194"/>
    <p:sldId id="445" r:id="rId195"/>
    <p:sldId id="400" r:id="rId196"/>
    <p:sldId id="401" r:id="rId197"/>
    <p:sldId id="402" r:id="rId198"/>
    <p:sldId id="403" r:id="rId199"/>
    <p:sldId id="404" r:id="rId200"/>
    <p:sldId id="405" r:id="rId201"/>
    <p:sldId id="406" r:id="rId202"/>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A0284FCA-4C5C-1D48-9D25-3F36A4C7AEF1}">
          <p14:sldIdLst>
            <p14:sldId id="333"/>
          </p14:sldIdLst>
        </p14:section>
        <p14:section name="Overview and Expectations" id="{DC9C4555-18D4-1149-9427-70633AD08305}">
          <p14:sldIdLst>
            <p14:sldId id="256"/>
            <p14:sldId id="421"/>
            <p14:sldId id="423"/>
            <p14:sldId id="271"/>
            <p14:sldId id="272"/>
            <p14:sldId id="273"/>
            <p14:sldId id="274"/>
            <p14:sldId id="276"/>
            <p14:sldId id="277"/>
            <p14:sldId id="257"/>
            <p14:sldId id="420"/>
            <p14:sldId id="422"/>
            <p14:sldId id="425"/>
            <p14:sldId id="280"/>
            <p14:sldId id="281"/>
            <p14:sldId id="439"/>
            <p14:sldId id="260"/>
          </p14:sldIdLst>
        </p14:section>
        <p14:section name="Challenge: Code Review" id="{C1594E4C-ADD0-2D4F-B51D-4272CB3DC3C0}">
          <p14:sldIdLst>
            <p14:sldId id="282"/>
            <p14:sldId id="284"/>
            <p14:sldId id="290"/>
            <p14:sldId id="426"/>
            <p14:sldId id="293"/>
            <p14:sldId id="294"/>
            <p14:sldId id="295"/>
            <p14:sldId id="296"/>
            <p14:sldId id="427"/>
            <p14:sldId id="292"/>
            <p14:sldId id="285"/>
            <p14:sldId id="430"/>
            <p14:sldId id="431"/>
            <p14:sldId id="432"/>
            <p14:sldId id="433"/>
            <p14:sldId id="434"/>
            <p14:sldId id="289"/>
            <p14:sldId id="429"/>
            <p14:sldId id="428"/>
            <p14:sldId id="435"/>
            <p14:sldId id="436"/>
            <p14:sldId id="437"/>
            <p14:sldId id="438"/>
            <p14:sldId id="286"/>
            <p14:sldId id="299"/>
            <p14:sldId id="300"/>
            <p14:sldId id="301"/>
            <p14:sldId id="287"/>
            <p14:sldId id="302"/>
            <p14:sldId id="288"/>
            <p14:sldId id="334"/>
            <p14:sldId id="417"/>
          </p14:sldIdLst>
        </p14:section>
        <p14:section name="Challenge: First Web Service" id="{64B990FE-E151-C242-8DAB-C4D3EB2D81CD}">
          <p14:sldIdLst>
            <p14:sldId id="303"/>
            <p14:sldId id="446"/>
            <p14:sldId id="354"/>
            <p14:sldId id="493"/>
            <p14:sldId id="304"/>
            <p14:sldId id="309"/>
            <p14:sldId id="337"/>
            <p14:sldId id="339"/>
            <p14:sldId id="338"/>
            <p14:sldId id="341"/>
            <p14:sldId id="340"/>
            <p14:sldId id="447"/>
            <p14:sldId id="344"/>
            <p14:sldId id="448"/>
            <p14:sldId id="449"/>
            <p14:sldId id="450"/>
            <p14:sldId id="347"/>
            <p14:sldId id="348"/>
            <p14:sldId id="349"/>
            <p14:sldId id="350"/>
            <p14:sldId id="351"/>
            <p14:sldId id="352"/>
            <p14:sldId id="353"/>
            <p14:sldId id="451"/>
            <p14:sldId id="454"/>
            <p14:sldId id="455"/>
            <p14:sldId id="452"/>
            <p14:sldId id="458"/>
            <p14:sldId id="357"/>
            <p14:sldId id="360"/>
            <p14:sldId id="456"/>
            <p14:sldId id="457"/>
            <p14:sldId id="359"/>
            <p14:sldId id="459"/>
            <p14:sldId id="366"/>
            <p14:sldId id="358"/>
            <p14:sldId id="361"/>
            <p14:sldId id="362"/>
            <p14:sldId id="363"/>
            <p14:sldId id="453"/>
            <p14:sldId id="305"/>
            <p14:sldId id="310"/>
            <p14:sldId id="306"/>
            <p14:sldId id="311"/>
            <p14:sldId id="307"/>
            <p14:sldId id="440"/>
          </p14:sldIdLst>
        </p14:section>
        <p14:section name="Challenge: Second Web Service" id="{9B1BE5B3-D2AB-AC40-A242-C11495992422}">
          <p14:sldIdLst>
            <p14:sldId id="313"/>
            <p14:sldId id="460"/>
            <p14:sldId id="461"/>
            <p14:sldId id="494"/>
            <p14:sldId id="315"/>
            <p14:sldId id="464"/>
            <p14:sldId id="467"/>
            <p14:sldId id="469"/>
            <p14:sldId id="466"/>
            <p14:sldId id="317"/>
            <p14:sldId id="318"/>
            <p14:sldId id="319"/>
            <p14:sldId id="320"/>
            <p14:sldId id="321"/>
            <p14:sldId id="441"/>
          </p14:sldIdLst>
        </p14:section>
        <p14:section name="Challenge: Re-use with InSpec Profiles" id="{DBD9498E-0297-5742-B8CF-1E4EA50BE77B}">
          <p14:sldIdLst>
            <p14:sldId id="323"/>
            <p14:sldId id="324"/>
            <p14:sldId id="495"/>
            <p14:sldId id="325"/>
            <p14:sldId id="477"/>
            <p14:sldId id="482"/>
            <p14:sldId id="483"/>
            <p14:sldId id="478"/>
            <p14:sldId id="484"/>
            <p14:sldId id="486"/>
            <p14:sldId id="487"/>
            <p14:sldId id="479"/>
            <p14:sldId id="488"/>
            <p14:sldId id="480"/>
            <p14:sldId id="327"/>
            <p14:sldId id="328"/>
            <p14:sldId id="329"/>
            <p14:sldId id="330"/>
            <p14:sldId id="331"/>
            <p14:sldId id="442"/>
          </p14:sldIdLst>
        </p14:section>
        <p14:section name="Challenge: Third Web Service" id="{38632134-978B-7E48-9F5D-39A81134B693}">
          <p14:sldIdLst>
            <p14:sldId id="370"/>
            <p14:sldId id="475"/>
            <p14:sldId id="476"/>
            <p14:sldId id="496"/>
            <p14:sldId id="372"/>
            <p14:sldId id="470"/>
            <p14:sldId id="472"/>
            <p14:sldId id="474"/>
            <p14:sldId id="491"/>
            <p14:sldId id="489"/>
            <p14:sldId id="490"/>
            <p14:sldId id="374"/>
            <p14:sldId id="375"/>
            <p14:sldId id="376"/>
            <p14:sldId id="377"/>
            <p14:sldId id="378"/>
            <p14:sldId id="443"/>
          </p14:sldIdLst>
        </p14:section>
        <p14:section name="Challenge: Audit Cookbook" id="{13867363-EFBD-184A-946A-F1F6B91CBF06}">
          <p14:sldIdLst>
            <p14:sldId id="380"/>
            <p14:sldId id="381"/>
            <p14:sldId id="497"/>
            <p14:sldId id="382"/>
            <p14:sldId id="492"/>
            <p14:sldId id="512"/>
            <p14:sldId id="513"/>
            <p14:sldId id="508"/>
            <p14:sldId id="498"/>
            <p14:sldId id="506"/>
            <p14:sldId id="500"/>
            <p14:sldId id="407"/>
            <p14:sldId id="509"/>
            <p14:sldId id="503"/>
            <p14:sldId id="410"/>
            <p14:sldId id="411"/>
            <p14:sldId id="412"/>
            <p14:sldId id="504"/>
            <p14:sldId id="510"/>
            <p14:sldId id="505"/>
            <p14:sldId id="413"/>
            <p14:sldId id="414"/>
            <p14:sldId id="502"/>
            <p14:sldId id="415"/>
            <p14:sldId id="501"/>
            <p14:sldId id="511"/>
            <p14:sldId id="384"/>
            <p14:sldId id="385"/>
            <p14:sldId id="386"/>
            <p14:sldId id="387"/>
            <p14:sldId id="388"/>
            <p14:sldId id="444"/>
          </p14:sldIdLst>
        </p14:section>
        <p14:section name="Challenge: A Web Service in Habitat" id="{F19CC6F7-4275-6447-AA77-A5A581B99383}">
          <p14:sldIdLst>
            <p14:sldId id="390"/>
            <p14:sldId id="391"/>
            <p14:sldId id="392"/>
            <p14:sldId id="393"/>
            <p14:sldId id="394"/>
            <p14:sldId id="395"/>
            <p14:sldId id="396"/>
            <p14:sldId id="397"/>
            <p14:sldId id="398"/>
            <p14:sldId id="445"/>
          </p14:sldIdLst>
        </p14:section>
        <p14:section name="Summary / Wrap-Up" id="{19530767-6C8C-DC48-A3E1-078A0666011A}">
          <p14:sldIdLst>
            <p14:sldId id="400"/>
            <p14:sldId id="401"/>
            <p14:sldId id="402"/>
            <p14:sldId id="403"/>
            <p14:sldId id="404"/>
            <p14:sldId id="405"/>
            <p14:sldId id="406"/>
          </p14:sldIdLst>
        </p14:section>
      </p14:sectionLst>
    </p:ext>
    <p:ext uri="{EFAFB233-063F-42B5-8137-9DF3F51BA10A}">
      <p15:sldGuideLst xmlns:p15="http://schemas.microsoft.com/office/powerpoint/2012/main">
        <p15:guide id="1" orient="horz" pos="864" userDrawn="1">
          <p15:clr>
            <a:srgbClr val="A4A3A4"/>
          </p15:clr>
        </p15:guide>
        <p15:guide id="2" pos="17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loop="1"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23"/>
    <p:restoredTop sz="70133"/>
  </p:normalViewPr>
  <p:slideViewPr>
    <p:cSldViewPr snapToGrid="0">
      <p:cViewPr varScale="1">
        <p:scale>
          <a:sx n="79" d="100"/>
          <a:sy n="79" d="100"/>
        </p:scale>
        <p:origin x="376" y="200"/>
      </p:cViewPr>
      <p:guideLst>
        <p:guide orient="horz" pos="864"/>
        <p:guide pos="1712"/>
      </p:guideLst>
    </p:cSldViewPr>
  </p:slideViewPr>
  <p:notesTextViewPr>
    <p:cViewPr>
      <p:scale>
        <a:sx n="150" d="100"/>
        <a:sy n="150" d="100"/>
      </p:scale>
      <p:origin x="0" y="0"/>
    </p:cViewPr>
  </p:notesTextViewPr>
  <p:notesViewPr>
    <p:cSldViewPr snapToGrid="0">
      <p:cViewPr varScale="1">
        <p:scale>
          <a:sx n="168" d="100"/>
          <a:sy n="168" d="100"/>
        </p:scale>
        <p:origin x="5432"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presProps" Target="pres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viewProps" Target="view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theme" Target="theme/theme1.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190" Type="http://schemas.openxmlformats.org/officeDocument/2006/relationships/slide" Target="slides/slide185.xml"/><Relationship Id="rId204"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a:latin typeface="Raleway-v4020 Regular"/>
              </a:rPr>
              <a:t>Running With Scissors</a:t>
            </a:r>
            <a:endParaRPr lang="en-US" dirty="0">
              <a:latin typeface="Raleway-v4020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a:latin typeface="Raleway-v4020 Regular"/>
              </a:rPr>
              <a:t>Chef Software, Inc.</a:t>
            </a:r>
            <a:endParaRPr lang="en-US" dirty="0">
              <a:latin typeface="Raleway-v4020 Regular"/>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r>
              <a:rPr lang="en-US">
                <a:latin typeface="Raleway-v4020 Regular"/>
              </a:rPr>
              <a:t>ChefConf 2018</a:t>
            </a:r>
            <a:endParaRPr lang="en-US" dirty="0">
              <a:latin typeface="Raleway-v4020 Regular"/>
            </a:endParaRP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latin typeface="Raleway-v4020 Regular"/>
              </a:rPr>
              <a:pPr>
                <a:defRPr/>
              </a:pPr>
              <a:t>‹#›</a:t>
            </a:fld>
            <a:endParaRPr lang="en-US" dirty="0">
              <a:latin typeface="Raleway-v4020 Regular"/>
            </a:endParaRPr>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D8059-7487-294F-BC52-3D1765B63F8F}"/>
              </a:ext>
            </a:extLst>
          </p:cNvPr>
          <p:cNvSpPr>
            <a:spLocks noGrp="1" noRot="1" noChangeAspect="1"/>
          </p:cNvSpPr>
          <p:nvPr>
            <p:ph type="sldImg" idx="2"/>
          </p:nvPr>
        </p:nvSpPr>
        <p:spPr>
          <a:xfrm>
            <a:off x="335280" y="685800"/>
            <a:ext cx="6187440" cy="3543300"/>
          </a:xfrm>
          <a:prstGeom prst="rect">
            <a:avLst/>
          </a:prstGeom>
          <a:noFill/>
          <a:ln w="12700">
            <a:solidFill>
              <a:prstClr val="black"/>
            </a:solidFill>
          </a:ln>
        </p:spPr>
        <p:txBody>
          <a:bodyPr vert="horz" lIns="91440" tIns="45720" rIns="91440" bIns="45720" rtlCol="0" anchor="ctr"/>
          <a:lstStyle/>
          <a:p>
            <a:endParaRPr lang="en-US"/>
          </a:p>
        </p:txBody>
      </p:sp>
      <p:sp>
        <p:nvSpPr>
          <p:cNvPr id="6" name="Header Placeholder 5">
            <a:extLst>
              <a:ext uri="{FF2B5EF4-FFF2-40B4-BE49-F238E27FC236}">
                <a16:creationId xmlns:a16="http://schemas.microsoft.com/office/drawing/2014/main" id="{60A821CB-EC2F-B545-BF71-1762C6355B58}"/>
              </a:ext>
            </a:extLst>
          </p:cNvPr>
          <p:cNvSpPr>
            <a:spLocks noGrp="1"/>
          </p:cNvSpPr>
          <p:nvPr>
            <p:ph type="hdr" sz="quarter"/>
          </p:nvPr>
        </p:nvSpPr>
        <p:spPr>
          <a:xfrm>
            <a:off x="0" y="76200"/>
            <a:ext cx="2971800" cy="458788"/>
          </a:xfrm>
          <a:prstGeom prst="rect">
            <a:avLst/>
          </a:prstGeom>
        </p:spPr>
        <p:txBody>
          <a:bodyPr vert="horz" lIns="91440" tIns="45720" rIns="91440" bIns="45720" rtlCol="0"/>
          <a:lstStyle>
            <a:lvl1pPr algn="l">
              <a:defRPr sz="1200"/>
            </a:lvl1pPr>
          </a:lstStyle>
          <a:p>
            <a:r>
              <a:rPr lang="en-US" dirty="0"/>
              <a:t>Running With Scissors</a:t>
            </a:r>
          </a:p>
        </p:txBody>
      </p:sp>
      <p:sp>
        <p:nvSpPr>
          <p:cNvPr id="7" name="Date Placeholder 6">
            <a:extLst>
              <a:ext uri="{FF2B5EF4-FFF2-40B4-BE49-F238E27FC236}">
                <a16:creationId xmlns:a16="http://schemas.microsoft.com/office/drawing/2014/main" id="{32A378D8-4F4B-1645-8550-698DB8960078}"/>
              </a:ext>
            </a:extLst>
          </p:cNvPr>
          <p:cNvSpPr>
            <a:spLocks noGrp="1"/>
          </p:cNvSpPr>
          <p:nvPr>
            <p:ph type="dt" idx="1"/>
          </p:nvPr>
        </p:nvSpPr>
        <p:spPr>
          <a:xfrm>
            <a:off x="3884613" y="83820"/>
            <a:ext cx="2971800" cy="458788"/>
          </a:xfrm>
          <a:prstGeom prst="rect">
            <a:avLst/>
          </a:prstGeom>
        </p:spPr>
        <p:txBody>
          <a:bodyPr vert="horz" lIns="91440" tIns="45720" rIns="91440" bIns="45720" rtlCol="0"/>
          <a:lstStyle>
            <a:lvl1pPr algn="r">
              <a:defRPr sz="1200"/>
            </a:lvl1pPr>
          </a:lstStyle>
          <a:p>
            <a:r>
              <a:rPr lang="en-US"/>
              <a:t>Chef Software, Inc.</a:t>
            </a:r>
          </a:p>
        </p:txBody>
      </p:sp>
      <p:sp>
        <p:nvSpPr>
          <p:cNvPr id="9" name="Notes Placeholder 8">
            <a:extLst>
              <a:ext uri="{FF2B5EF4-FFF2-40B4-BE49-F238E27FC236}">
                <a16:creationId xmlns:a16="http://schemas.microsoft.com/office/drawing/2014/main" id="{630E7FEE-D3FE-594D-BFE9-4497159F6247}"/>
              </a:ext>
            </a:extLst>
          </p:cNvPr>
          <p:cNvSpPr>
            <a:spLocks noGrp="1"/>
          </p:cNvSpPr>
          <p:nvPr>
            <p:ph type="body" sz="quarter" idx="3"/>
          </p:nvPr>
        </p:nvSpPr>
        <p:spPr>
          <a:xfrm>
            <a:off x="335280" y="4400550"/>
            <a:ext cx="6187440" cy="40576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b="0" i="0" kern="1200">
        <a:solidFill>
          <a:schemeClr val="tx1"/>
        </a:solidFill>
        <a:latin typeface="Raleway-v4020 Regular"/>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b="0" i="0" kern="1200">
        <a:solidFill>
          <a:schemeClr val="tx1"/>
        </a:solidFill>
        <a:latin typeface="Raleway-v4020 Regular"/>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github.com/someara/kitchen-dokken"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hub.docker.com/u/dokken/" TargetMode="External"/><Relationship Id="rId4" Type="http://schemas.openxmlformats.org/officeDocument/2006/relationships/hyperlink" Target="https://blog.chef.io/2017/06/08/awesome-community-chefs-2017-award-winner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https://</a:t>
            </a:r>
            <a:r>
              <a:rPr lang="en-US" dirty="0" err="1"/>
              <a:t>en.wikipedia.org</a:t>
            </a:r>
            <a:r>
              <a:rPr lang="en-US" dirty="0"/>
              <a:t>/wiki/</a:t>
            </a:r>
            <a:r>
              <a:rPr lang="en-US" dirty="0" err="1"/>
              <a:t>Scissors#History</a:t>
            </a:r>
            <a:endParaRPr lang="en-US" dirty="0"/>
          </a:p>
          <a:p>
            <a:r>
              <a:rPr lang="en-US" dirty="0"/>
              <a:t>https://</a:t>
            </a:r>
            <a:r>
              <a:rPr lang="en-US" dirty="0" err="1"/>
              <a:t>gizmodo.com</a:t>
            </a:r>
            <a:r>
              <a:rPr lang="en-US" dirty="0"/>
              <a:t>/the-extraordinary-evolution-of-the-most-common-tool-sc-1617641302</a:t>
            </a:r>
          </a:p>
          <a:p>
            <a:r>
              <a:rPr lang="en-US" dirty="0"/>
              <a:t>https://</a:t>
            </a:r>
            <a:r>
              <a:rPr lang="en-US" dirty="0" err="1"/>
              <a:t>idioms.thefreedictionary.com</a:t>
            </a:r>
            <a:r>
              <a:rPr lang="en-US" dirty="0"/>
              <a:t>/</a:t>
            </a:r>
            <a:r>
              <a:rPr lang="en-US" dirty="0" err="1"/>
              <a:t>run+with+scissors</a:t>
            </a:r>
            <a:endParaRPr lang="en-US" dirty="0"/>
          </a:p>
          <a:p>
            <a:r>
              <a:rPr lang="en-US" dirty="0"/>
              <a:t>https://</a:t>
            </a:r>
            <a:r>
              <a:rPr lang="en-US" dirty="0" err="1"/>
              <a:t>healthandfitnesshistory.com</a:t>
            </a:r>
            <a:r>
              <a:rPr lang="en-US" dirty="0"/>
              <a:t>/explore-history/history-of-running/</a:t>
            </a:r>
          </a:p>
          <a:p>
            <a:r>
              <a:rPr lang="en-US" dirty="0"/>
              <a:t>https://</a:t>
            </a:r>
            <a:r>
              <a:rPr lang="en-US" dirty="0" err="1"/>
              <a:t>www.vampiretools.com</a:t>
            </a:r>
            <a:r>
              <a:rPr lang="en-US" dirty="0"/>
              <a:t>/blog/now-something-completely-different-scissors-superstitions/</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016583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baseline="0" dirty="0"/>
              <a:t>Before we get started, I think it is important to take a moment to introduce ourselves to one another.</a:t>
            </a:r>
          </a:p>
          <a:p>
            <a:endParaRPr lang="en-US" baseline="0" dirty="0"/>
          </a:p>
          <a:p>
            <a:r>
              <a:rPr lang="en-US" baseline="0" dirty="0"/>
              <a:t>Instructor Note: Often times with larger, in-person groups I prefer to have the individuals perform this introduction one-on-one. Having people leave their seats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2167255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1200459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7528477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4930377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0792265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802432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677989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0824640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2690705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414817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34877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following individuals are also here to facilitate your learning today. They are all very capable Chef PR actioners that can help answering your questions, troubleshoot your code and engage in discussions with you.</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2497995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1747985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361103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third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85340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This web service is expressed in Node. For the web service to execute the following resources need to be present on the system.</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5751981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6048498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886753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5961399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596463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32058359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957423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All throughout this</a:t>
            </a:r>
            <a:r>
              <a:rPr lang="en-US" baseline="0" dirty="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a:p>
            <a:endParaRPr lang="en-US" dirty="0"/>
          </a:p>
        </p:txBody>
      </p:sp>
      <p:sp>
        <p:nvSpPr>
          <p:cNvPr id="5" name="Header Placeholder 4"/>
          <p:cNvSpPr>
            <a:spLocks noGrp="1"/>
          </p:cNvSpPr>
          <p:nvPr>
            <p:ph type="hdr" sz="quarter" idx="11"/>
          </p:nvPr>
        </p:nvSpPr>
        <p:spPr>
          <a:xfrm>
            <a:off x="0" y="103420"/>
            <a:ext cx="2971800" cy="457200"/>
          </a:xfrm>
          <a:prstGeom prst="rect">
            <a:avLst/>
          </a:prstGeom>
        </p:spPr>
        <p:txBody>
          <a:bodyPr/>
          <a:lstStyle/>
          <a:p>
            <a:pPr>
              <a:defRPr/>
            </a:pPr>
            <a:r>
              <a:rPr lang="en-US" dirty="0"/>
              <a:t>Running With Scissors</a:t>
            </a:r>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158718124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805844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3973806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4279649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docs.chef.io</a:t>
            </a:r>
            <a:r>
              <a:rPr lang="en-US" dirty="0"/>
              <a:t>/</a:t>
            </a:r>
            <a:r>
              <a:rPr lang="en-US" dirty="0" err="1"/>
              <a:t>attributes.html</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9860083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docs.chef.io</a:t>
            </a:r>
            <a:r>
              <a:rPr lang="en-US" dirty="0"/>
              <a:t>/</a:t>
            </a:r>
            <a:r>
              <a:rPr lang="en-US" dirty="0" err="1"/>
              <a:t>attributes.html</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3881265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github.com</a:t>
            </a:r>
            <a:r>
              <a:rPr lang="en-US" dirty="0"/>
              <a:t>/chef-cookbooks/audit</a:t>
            </a:r>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2975431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28979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docs.chef.io</a:t>
            </a:r>
            <a:r>
              <a:rPr lang="en-US" dirty="0"/>
              <a:t>/</a:t>
            </a:r>
            <a:r>
              <a:rPr lang="en-US" dirty="0" err="1"/>
              <a:t>dsl_handler.html</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3469630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docs.chef.io</a:t>
            </a:r>
            <a:r>
              <a:rPr lang="en-US" dirty="0"/>
              <a:t>/</a:t>
            </a:r>
            <a:r>
              <a:rPr lang="en-US" dirty="0" err="1"/>
              <a:t>resource_chef_handler.html</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59323603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818255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I have broken the day out in the following sections. Currently we are in the introduction section and we will finish this section with a code review exercise. We will then break for 10 minutes and then return and start work on our first challenge of testing and refactoring the first web service. We will repeat this activity for a second web service - reinforcing our skills and/or applying new techniques. Then we will break for lunch.</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37084557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4179504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87809065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89698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69790376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68706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After working with that second exercise you will begin to notice some patterns and repetition within your work. After lunch we will explore techniques to reduce this repetition. And then we will look at a third cookbook that will have you apply similar techniques and patterns again. After seeing these three examples its time for us to explore how these cookbook developments practices can aid us in validating the systems we provision and configure in our integration and production environments. Finally, we will take a moment to explore how the application cookbooks we have developed is a pattern that appears in the world of Habitat. Lastly, during our wrap-up I will take a moment to provide you resources to further reinforce the work you did today and expand your skills.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589829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During the workshop I want to give you as much autonomy as possible to explore the material presented. Learning in this manner can be challenging if you are expecting to be told exactly what code to write to solve the problems. I will start by introducing the challenge and then present the concepts that will assist you in overcoming this challenge. Then it will be your turn to complete the challenge applying these concepts in this specific scenario.</a:t>
            </a:r>
          </a:p>
          <a:p>
            <a:pPr marL="0" marR="0" lvl="0" indent="0" algn="l" defTabSz="1217613" rtl="0" eaLnBrk="1" fontAlgn="base" latinLnBrk="0" hangingPunct="1">
              <a:lnSpc>
                <a:spcPct val="90000"/>
              </a:lnSpc>
              <a:spcBef>
                <a:spcPct val="30000"/>
              </a:spcBef>
              <a:spcAft>
                <a:spcPts val="450"/>
              </a:spcAft>
              <a:buClrTx/>
              <a:buSzTx/>
              <a:buFontTx/>
              <a:buNone/>
              <a:tabLst/>
              <a:defRPr/>
            </a:pPr>
            <a:endParaRPr lang="en-US" dirty="0"/>
          </a:p>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You are not alone. I encourage you to work together to solve these challenges together. Myself and the other facilitators are here to help you if you feel uncertain about what you are suppose to accomplish or how to accomplish it. Together we will get through these exercises.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71541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013"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sz="1200" b="1" dirty="0"/>
              <a:t>Break It: </a:t>
            </a:r>
            <a:r>
              <a:rPr lang="en-US" sz="1200" dirty="0"/>
              <a:t>If everything works the first time go back and make some changes. Explore! Discovering the boundaries will help you when you continue on your journey. </a:t>
            </a:r>
            <a:r>
              <a:rPr lang="en-US" baseline="0" dirty="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a:p>
            <a:endParaRPr lang="en-US" sz="1200" b="1" dirty="0"/>
          </a:p>
          <a:p>
            <a:pPr marL="0" marR="0" lvl="0" indent="0" algn="l" defTabSz="1217613" rtl="0" eaLnBrk="1" fontAlgn="base" latinLnBrk="0" hangingPunct="1">
              <a:lnSpc>
                <a:spcPct val="90000"/>
              </a:lnSpc>
              <a:spcBef>
                <a:spcPct val="30000"/>
              </a:spcBef>
              <a:spcAft>
                <a:spcPts val="450"/>
              </a:spcAft>
              <a:buClrTx/>
              <a:buSzTx/>
              <a:buFontTx/>
              <a:buNone/>
              <a:tabLst/>
              <a:defRPr/>
            </a:pPr>
            <a:r>
              <a:rPr lang="en-US" sz="1200" b="1" dirty="0"/>
              <a:t>Take a Diversion: </a:t>
            </a:r>
            <a:r>
              <a:rPr lang="en-US" sz="1200" dirty="0"/>
              <a:t>Several exercises here are open to many different paths. For clarity I will keep the exercises pretty bounded, if something catches your eye that is off the path -- take it.</a:t>
            </a:r>
          </a:p>
          <a:p>
            <a:endParaRPr lang="en-US" sz="1200" b="1" dirty="0"/>
          </a:p>
          <a:p>
            <a:r>
              <a:rPr lang="en-US" sz="1200" b="1" dirty="0"/>
              <a:t>Help Others:</a:t>
            </a:r>
            <a:r>
              <a:rPr lang="en-US" sz="1200" dirty="0"/>
              <a:t> The best way to learn is to teach. This will help reinforce what it is you accomplished.</a:t>
            </a:r>
          </a:p>
          <a:p>
            <a:endParaRPr lang="en-US" sz="1200" dirty="0"/>
          </a:p>
          <a:p>
            <a:r>
              <a:rPr lang="en-US" sz="1200" dirty="0"/>
              <a:t>Break It: Pete Brown @ https://</a:t>
            </a:r>
            <a:r>
              <a:rPr lang="en-US" sz="1200" dirty="0" err="1"/>
              <a:t>flic.kr</a:t>
            </a:r>
            <a:r>
              <a:rPr lang="en-US" sz="1200" dirty="0"/>
              <a:t>/p/db4NyJ</a:t>
            </a:r>
          </a:p>
          <a:p>
            <a:r>
              <a:rPr lang="en-US" sz="1200" dirty="0"/>
              <a:t>Another Path: Vince @ https://</a:t>
            </a:r>
            <a:r>
              <a:rPr lang="en-US" sz="1200" dirty="0" err="1"/>
              <a:t>flic.kr</a:t>
            </a:r>
            <a:r>
              <a:rPr lang="en-US" sz="1200" dirty="0"/>
              <a:t>/p/9hfXFf</a:t>
            </a:r>
          </a:p>
          <a:p>
            <a:r>
              <a:rPr lang="en-US" sz="1200" dirty="0"/>
              <a:t>Help Others: Johnathon Nguyen @ https://</a:t>
            </a:r>
            <a:r>
              <a:rPr lang="en-US" sz="1200" dirty="0" err="1"/>
              <a:t>flic.kr</a:t>
            </a:r>
            <a:r>
              <a:rPr lang="en-US" sz="1200" dirty="0"/>
              <a:t>/p/8qnkP5</a:t>
            </a:r>
          </a:p>
          <a:p>
            <a:endParaRPr lang="en-US" sz="1200" dirty="0"/>
          </a:p>
        </p:txBody>
      </p:sp>
      <p:sp>
        <p:nvSpPr>
          <p:cNvPr id="5" name="Header Placeholder 4"/>
          <p:cNvSpPr>
            <a:spLocks noGrp="1"/>
          </p:cNvSpPr>
          <p:nvPr>
            <p:ph type="hdr" sz="quarter" idx="11"/>
          </p:nvPr>
        </p:nvSpPr>
        <p:spPr>
          <a:xfrm>
            <a:off x="0" y="86000"/>
            <a:ext cx="2971800" cy="457200"/>
          </a:xfrm>
          <a:prstGeom prst="rect">
            <a:avLst/>
          </a:prstGeom>
        </p:spPr>
        <p:txBody>
          <a:bodyPr/>
          <a:lstStyle/>
          <a:p>
            <a:pPr>
              <a:defRPr/>
            </a:pPr>
            <a:r>
              <a:rPr lang="en-US" dirty="0"/>
              <a:t>Running With Scissors</a:t>
            </a:r>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3616335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There are two ways to engage with the content. The preferred path for those of us here to support you is on a remote workstation. The link provided has each of your names listed and an instance available that you are able to connect to and use. It has all the tools and the content that was tested against it.</a:t>
            </a:r>
          </a:p>
          <a:p>
            <a:endParaRPr lang="en-US" dirty="0"/>
          </a:p>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903441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Before we start logging into systems and working with code you are going to perform an exercise where we view the code away from the context of it being executed. The concepts we explore during this exercise will appear again and again in all three of the web service cookbooks you use today and likely your time working with Chef and </a:t>
            </a:r>
            <a:r>
              <a:rPr lang="en-US" dirty="0" err="1"/>
              <a:t>InSpec</a:t>
            </a:r>
            <a:r>
              <a:rPr lang="en-US" dirty="0"/>
              <a:t>.</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03604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Code review is an examination of source code. It is a useful process that helps us ensure the code we write is correct and increases its quality.</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532475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Welcome to Running with Scissors</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
        <p:nvSpPr>
          <p:cNvPr id="7" name="Date Placeholder 6"/>
          <p:cNvSpPr>
            <a:spLocks noGrp="1"/>
          </p:cNvSpPr>
          <p:nvPr>
            <p:ph type="dt" idx="13"/>
          </p:nvPr>
        </p:nvSpPr>
        <p:spPr>
          <a:xfrm>
            <a:off x="3884613" y="108860"/>
            <a:ext cx="2971800" cy="457200"/>
          </a:xfrm>
          <a:prstGeom prst="rect">
            <a:avLst/>
          </a:prstGeom>
        </p:spPr>
        <p:txBody>
          <a:bodyPr/>
          <a:lstStyle/>
          <a:p>
            <a:pPr>
              <a:defRPr/>
            </a:pPr>
            <a:r>
              <a:rPr lang="en-US"/>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first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641531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86331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66702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08037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17997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479374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6801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61736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57404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11638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83820"/>
            <a:ext cx="2971800" cy="458788"/>
          </a:xfrm>
        </p:spPr>
        <p:txBody>
          <a:bodyPr/>
          <a:lstStyle/>
          <a:p>
            <a:r>
              <a:rPr lang="en-US" dirty="0"/>
              <a:t>Running With Scissors</a:t>
            </a:r>
          </a:p>
        </p:txBody>
      </p:sp>
      <p:sp>
        <p:nvSpPr>
          <p:cNvPr id="5" name="Date Placeholder 4"/>
          <p:cNvSpPr>
            <a:spLocks noGrp="1"/>
          </p:cNvSpPr>
          <p:nvPr>
            <p:ph type="dt" idx="11"/>
          </p:nvPr>
        </p:nvSpPr>
        <p:spPr>
          <a:xfrm>
            <a:off x="3884613" y="76200"/>
            <a:ext cx="2971800" cy="458788"/>
          </a:xfrm>
        </p:spPr>
        <p:txBody>
          <a:bodyPr/>
          <a:lstStyle/>
          <a:p>
            <a:r>
              <a:rPr lang="en-US" dirty="0"/>
              <a:t>Chef Software, Inc.</a:t>
            </a:r>
          </a:p>
        </p:txBody>
      </p:sp>
    </p:spTree>
    <p:extLst>
      <p:ext uri="{BB962C8B-B14F-4D97-AF65-F5344CB8AC3E}">
        <p14:creationId xmlns:p14="http://schemas.microsoft.com/office/powerpoint/2010/main" val="2714101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025156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31450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385211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Because the next section we are going to write tests and possibly refactor this cookbook this is a good time to prepare our test environment.</a:t>
            </a:r>
          </a:p>
          <a:p>
            <a:endParaRPr lang="en-US" dirty="0"/>
          </a:p>
          <a:p>
            <a:r>
              <a:rPr lang="en-US" dirty="0"/>
              <a:t>Change into the service's directory.</a:t>
            </a:r>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34089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Run this command to prepare our test system.</a:t>
            </a:r>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65811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Using the printed hand out, review the code and answer the following questions. Feel free to have this discussion with the individuals around you that you met during the introduction. This will help you share your views and have a moment to listen to another person's perspective.</a:t>
            </a:r>
          </a:p>
          <a:p>
            <a:endParaRPr lang="en-US" dirty="0"/>
          </a:p>
          <a:p>
            <a:r>
              <a:rPr lang="en-US" dirty="0"/>
              <a:t>Success is defined as you having an opinion about what is happening, what you would test, and how you would improve this recipe.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8513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2669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8000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41002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0869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93928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34728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920322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first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2426807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This web service is expressed in Ruby. For the web service to execute the following resources need to be present on the system.</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78658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686121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40813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355818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9714148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379875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blog.chef.io</a:t>
            </a:r>
            <a:r>
              <a:rPr lang="en-US" dirty="0"/>
              <a:t>/2018/03/06/kitchen-docker-or-kitchen-dokken-using-test-kitchen-and-docker-for-fast-cookbook-testing/</a:t>
            </a:r>
          </a:p>
          <a:p>
            <a:endParaRPr lang="en-US" dirty="0"/>
          </a:p>
          <a:p>
            <a:r>
              <a:rPr lang="en-US" sz="1200" b="0" i="0" u="none" strike="noStrike" kern="1200" dirty="0">
                <a:solidFill>
                  <a:schemeClr val="tx1"/>
                </a:solidFill>
                <a:effectLst/>
                <a:latin typeface="Raleway-v4020 Regular"/>
                <a:ea typeface="ＭＳ Ｐゴシック" charset="0"/>
                <a:cs typeface="Arial" panose="020B0604020202020204" pitchFamily="34" charset="0"/>
                <a:hlinkClick r:id="rId3"/>
              </a:rPr>
              <a:t>Kitchen-Dokken</a:t>
            </a:r>
            <a:r>
              <a:rPr lang="en-US" sz="1200" b="0" i="0" kern="1200" dirty="0">
                <a:solidFill>
                  <a:schemeClr val="tx1"/>
                </a:solidFill>
                <a:effectLst/>
                <a:latin typeface="Raleway-v4020 Regular"/>
                <a:ea typeface="ＭＳ Ｐゴシック" charset="0"/>
                <a:cs typeface="Arial" panose="020B0604020202020204" pitchFamily="34" charset="0"/>
              </a:rPr>
              <a:t> by </a:t>
            </a:r>
            <a:r>
              <a:rPr lang="en-US" sz="1200" b="0" i="0" u="none" strike="noStrike" kern="1200" dirty="0">
                <a:solidFill>
                  <a:schemeClr val="tx1"/>
                </a:solidFill>
                <a:effectLst/>
                <a:latin typeface="Raleway-v4020 Regular"/>
                <a:ea typeface="ＭＳ Ｐゴシック" charset="0"/>
                <a:cs typeface="Arial" panose="020B0604020202020204" pitchFamily="34" charset="0"/>
                <a:hlinkClick r:id="rId4"/>
              </a:rPr>
              <a:t>Awesome Community Chef</a:t>
            </a:r>
            <a:r>
              <a:rPr lang="en-US" sz="1200" b="0" i="0" kern="1200" dirty="0">
                <a:solidFill>
                  <a:schemeClr val="tx1"/>
                </a:solidFill>
                <a:effectLst/>
                <a:latin typeface="Raleway-v4020 Regular"/>
                <a:ea typeface="ＭＳ Ｐゴシック" charset="0"/>
                <a:cs typeface="Arial" panose="020B0604020202020204" pitchFamily="34" charset="0"/>
              </a:rPr>
              <a:t> Sean O’Meara is optimized for speed and testing Chef recipes. It achieves this goal by using pre-built </a:t>
            </a:r>
            <a:r>
              <a:rPr lang="en-US" sz="1200" b="0" i="0" u="none" strike="noStrike" kern="1200" dirty="0">
                <a:solidFill>
                  <a:schemeClr val="tx1"/>
                </a:solidFill>
                <a:effectLst/>
                <a:latin typeface="Raleway-v4020 Regular"/>
                <a:ea typeface="ＭＳ Ｐゴシック" charset="0"/>
                <a:cs typeface="Arial" panose="020B0604020202020204" pitchFamily="34" charset="0"/>
                <a:hlinkClick r:id="rId5"/>
              </a:rPr>
              <a:t>Docker images</a:t>
            </a:r>
            <a:r>
              <a:rPr lang="en-US" sz="1200" b="0" i="0" kern="1200" dirty="0">
                <a:solidFill>
                  <a:schemeClr val="tx1"/>
                </a:solidFill>
                <a:effectLst/>
                <a:latin typeface="Raleway-v4020 Regular"/>
                <a:ea typeface="ＭＳ Ｐゴシック" charset="0"/>
                <a:cs typeface="Arial" panose="020B0604020202020204" pitchFamily="34" charset="0"/>
              </a:rPr>
              <a:t> and using bind mounts to share data like the Chef Client itself and the cookbooks without the need to copy it into the container. This can result in significant speed improvements with no additional configuration burden. It blurs the lines between driver, </a:t>
            </a:r>
            <a:r>
              <a:rPr lang="en-US" sz="1200" b="0" i="0" kern="1200" dirty="0" err="1">
                <a:solidFill>
                  <a:schemeClr val="tx1"/>
                </a:solidFill>
                <a:effectLst/>
                <a:latin typeface="Raleway-v4020 Regular"/>
                <a:ea typeface="ＭＳ Ｐゴシック" charset="0"/>
                <a:cs typeface="Arial" panose="020B0604020202020204" pitchFamily="34" charset="0"/>
              </a:rPr>
              <a:t>provisioner</a:t>
            </a:r>
            <a:r>
              <a:rPr lang="en-US" sz="1200" b="0" i="0" kern="1200" dirty="0">
                <a:solidFill>
                  <a:schemeClr val="tx1"/>
                </a:solidFill>
                <a:effectLst/>
                <a:latin typeface="Raleway-v4020 Regular"/>
                <a:ea typeface="ＭＳ Ｐゴシック" charset="0"/>
                <a:cs typeface="Arial" panose="020B0604020202020204" pitchFamily="34" charset="0"/>
              </a:rPr>
              <a:t>, and transport and as such diverges from more “traditional” drivers. Currently it is specific to Chef use cases and is part of the </a:t>
            </a:r>
            <a:r>
              <a:rPr lang="en-US" sz="1200" b="0" i="0" kern="1200" dirty="0" err="1">
                <a:solidFill>
                  <a:schemeClr val="tx1"/>
                </a:solidFill>
                <a:effectLst/>
                <a:latin typeface="Raleway-v4020 Regular"/>
                <a:ea typeface="ＭＳ Ｐゴシック" charset="0"/>
                <a:cs typeface="Arial" panose="020B0604020202020204" pitchFamily="34" charset="0"/>
              </a:rPr>
              <a:t>ChefDK</a:t>
            </a:r>
            <a:r>
              <a:rPr lang="en-US" sz="1200" b="0" i="0" kern="1200" dirty="0">
                <a:solidFill>
                  <a:schemeClr val="tx1"/>
                </a:solidFill>
                <a:effectLst/>
                <a:latin typeface="Raleway-v4020 Regular"/>
                <a:ea typeface="ＭＳ Ｐゴシック" charset="0"/>
                <a:cs typeface="Arial" panose="020B0604020202020204" pitchFamily="34" charset="0"/>
              </a:rPr>
              <a:t>. It uses </a:t>
            </a:r>
            <a:r>
              <a:rPr lang="en-US" sz="1200" b="0" i="0" kern="1200" dirty="0" err="1">
                <a:solidFill>
                  <a:schemeClr val="tx1"/>
                </a:solidFill>
                <a:effectLst/>
                <a:latin typeface="Raleway-v4020 Regular"/>
                <a:ea typeface="ＭＳ Ｐゴシック" charset="0"/>
                <a:cs typeface="Arial" panose="020B0604020202020204" pitchFamily="34" charset="0"/>
              </a:rPr>
              <a:t>systemd</a:t>
            </a:r>
            <a:r>
              <a:rPr lang="en-US" sz="1200" b="0" i="0" kern="1200" dirty="0">
                <a:solidFill>
                  <a:schemeClr val="tx1"/>
                </a:solidFill>
                <a:effectLst/>
                <a:latin typeface="Raleway-v4020 Regular"/>
                <a:ea typeface="ＭＳ Ｐゴシック" charset="0"/>
                <a:cs typeface="Arial" panose="020B0604020202020204" pitchFamily="34" charset="0"/>
              </a:rPr>
              <a:t> as the PID 1 inside the container to allow for testing of resources like service.</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67693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6021462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2647052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67039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08999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45022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971376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/docs/reference/resources/file/</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468486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/docs/reference/resources/command/</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110681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command: https://</a:t>
            </a:r>
            <a:r>
              <a:rPr lang="en-US" dirty="0" err="1"/>
              <a:t>www.inspec.io</a:t>
            </a:r>
            <a:r>
              <a:rPr lang="en-US" dirty="0"/>
              <a:t>/docs/reference/resources/command/</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93448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/docs/reference/resources/host/</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93742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/docs/reference/resources/port/</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558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3010084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/docs/reference/resources/http/</a:t>
            </a:r>
          </a:p>
          <a:p>
            <a:endParaRPr lang="en-US" dirty="0"/>
          </a:p>
          <a:p>
            <a:r>
              <a:rPr lang="en-US" sz="1200" b="0" i="0" kern="1200" dirty="0">
                <a:solidFill>
                  <a:schemeClr val="tx1"/>
                </a:solidFill>
                <a:effectLst/>
                <a:latin typeface="Raleway-v4020 Regular"/>
                <a:ea typeface="ＭＳ Ｐゴシック" charset="0"/>
                <a:cs typeface="Arial" panose="020B0604020202020204" pitchFamily="34" charset="0"/>
              </a:rPr>
              <a:t>Beginning with </a:t>
            </a:r>
            <a:r>
              <a:rPr lang="en-US" sz="1200" b="0" i="0" kern="1200" dirty="0" err="1">
                <a:solidFill>
                  <a:schemeClr val="tx1"/>
                </a:solidFill>
                <a:effectLst/>
                <a:latin typeface="Raleway-v4020 Regular"/>
                <a:ea typeface="ＭＳ Ｐゴシック" charset="0"/>
                <a:cs typeface="Arial" panose="020B0604020202020204" pitchFamily="34" charset="0"/>
              </a:rPr>
              <a:t>InSpec</a:t>
            </a:r>
            <a:r>
              <a:rPr lang="en-US" sz="1200" b="0" i="0" kern="1200" dirty="0">
                <a:solidFill>
                  <a:schemeClr val="tx1"/>
                </a:solidFill>
                <a:effectLst/>
                <a:latin typeface="Raleway-v4020 Regular"/>
                <a:ea typeface="ＭＳ Ｐゴシック" charset="0"/>
                <a:cs typeface="Arial" panose="020B0604020202020204" pitchFamily="34" charset="0"/>
              </a:rPr>
              <a:t> 1.41, you can enable the ability to have the HTTP test execute on the remote target with '</a:t>
            </a:r>
            <a:r>
              <a:rPr lang="en-US" sz="1200" b="0" i="0" kern="1200" dirty="0" err="1">
                <a:solidFill>
                  <a:schemeClr val="tx1"/>
                </a:solidFill>
                <a:effectLst/>
                <a:latin typeface="Raleway-v4020 Regular"/>
                <a:ea typeface="ＭＳ Ｐゴシック" charset="0"/>
                <a:cs typeface="Arial" panose="020B0604020202020204" pitchFamily="34" charset="0"/>
              </a:rPr>
              <a:t>enable_remote_worker</a:t>
            </a:r>
            <a:r>
              <a:rPr lang="en-US" sz="1200" b="0" i="0" kern="1200" dirty="0">
                <a:solidFill>
                  <a:schemeClr val="tx1"/>
                </a:solidFill>
                <a:effectLst/>
                <a:latin typeface="Raleway-v4020 Regular"/>
                <a:ea typeface="ＭＳ Ｐゴシック" charset="0"/>
                <a:cs typeface="Arial" panose="020B0604020202020204" pitchFamily="34" charset="0"/>
              </a:rPr>
              <a:t>'. In </a:t>
            </a:r>
            <a:r>
              <a:rPr lang="en-US" sz="1200" b="0" i="0" kern="1200" dirty="0" err="1">
                <a:solidFill>
                  <a:schemeClr val="tx1"/>
                </a:solidFill>
                <a:effectLst/>
                <a:latin typeface="Raleway-v4020 Regular"/>
                <a:ea typeface="ＭＳ Ｐゴシック" charset="0"/>
                <a:cs typeface="Arial" panose="020B0604020202020204" pitchFamily="34" charset="0"/>
              </a:rPr>
              <a:t>InSpec</a:t>
            </a:r>
            <a:r>
              <a:rPr lang="en-US" sz="1200" b="0" i="0" kern="1200" dirty="0">
                <a:solidFill>
                  <a:schemeClr val="tx1"/>
                </a:solidFill>
                <a:effectLst/>
                <a:latin typeface="Raleway-v4020 Regular"/>
                <a:ea typeface="ＭＳ Ｐゴシック" charset="0"/>
                <a:cs typeface="Arial" panose="020B0604020202020204" pitchFamily="34" charset="0"/>
              </a:rPr>
              <a:t> 2.0, the HTTP test will automatically execute remotely whenever </a:t>
            </a:r>
            <a:r>
              <a:rPr lang="en-US" sz="1200" b="0" i="0" kern="1200" dirty="0" err="1">
                <a:solidFill>
                  <a:schemeClr val="tx1"/>
                </a:solidFill>
                <a:effectLst/>
                <a:latin typeface="Raleway-v4020 Regular"/>
                <a:ea typeface="ＭＳ Ｐゴシック" charset="0"/>
                <a:cs typeface="Arial" panose="020B0604020202020204" pitchFamily="34" charset="0"/>
              </a:rPr>
              <a:t>InSpec</a:t>
            </a:r>
            <a:r>
              <a:rPr lang="en-US" sz="1200" b="0" i="0" kern="1200" dirty="0">
                <a:solidFill>
                  <a:schemeClr val="tx1"/>
                </a:solidFill>
                <a:effectLst/>
                <a:latin typeface="Raleway-v4020 Regular"/>
                <a:ea typeface="ＭＳ Ｐゴシック" charset="0"/>
                <a:cs typeface="Arial" panose="020B0604020202020204" pitchFamily="34" charset="0"/>
              </a:rPr>
              <a:t> is testing a remote node.</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5705798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www.inspec.io</a:t>
            </a:r>
            <a:r>
              <a:rPr lang="en-US" dirty="0"/>
              <a:t>/docs/reference/resources/service/</a:t>
            </a:r>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6188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7630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6570870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17158762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669117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606538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attributes.html</a:t>
            </a:r>
            <a:endParaRPr lang="en-US" dirty="0"/>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0286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attributes.html</a:t>
            </a:r>
            <a:endParaRPr lang="en-US" dirty="0"/>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236535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attributes.html</a:t>
            </a:r>
            <a:endParaRPr lang="en-US" dirty="0"/>
          </a:p>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96181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9921935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11795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pPr marL="0" marR="0" lvl="0" indent="0" algn="l" defTabSz="1217613" rtl="0" eaLnBrk="1" fontAlgn="base" latinLnBrk="0" hangingPunct="1">
              <a:lnSpc>
                <a:spcPct val="90000"/>
              </a:lnSpc>
              <a:spcBef>
                <a:spcPct val="30000"/>
              </a:spcBef>
              <a:spcAft>
                <a:spcPts val="450"/>
              </a:spcAft>
              <a:buClrTx/>
              <a:buSzTx/>
              <a:buFontTx/>
              <a:buNone/>
              <a:tabLst/>
              <a:defRPr/>
            </a:pPr>
            <a:r>
              <a:rPr lang="en-US" dirty="0"/>
              <a:t>Reference: https://</a:t>
            </a:r>
            <a:r>
              <a:rPr lang="en-US" dirty="0" err="1"/>
              <a:t>docs.chef.io</a:t>
            </a:r>
            <a:r>
              <a:rPr lang="en-US" dirty="0"/>
              <a:t>/</a:t>
            </a:r>
            <a:r>
              <a:rPr lang="en-US" dirty="0" err="1"/>
              <a:t>dsl_recipe.html#include-recipes</a:t>
            </a:r>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5403462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303354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8062869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140731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038698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14310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789490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7386376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0433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endParaRPr lang="en-US" baseline="0"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5114559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4086240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1612326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0420403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032036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025028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dirty="0"/>
              <a:t>The second cookbook has a single default recipe which setups a web service. This web service enables you to upload JSON data to it. This data are the scan results that are generated from </a:t>
            </a:r>
            <a:r>
              <a:rPr lang="en-US" dirty="0" err="1"/>
              <a:t>InSpec</a:t>
            </a:r>
            <a:r>
              <a:rPr lang="en-US" dirty="0"/>
              <a:t> (though it could be any data). This is a rudimentary implementation and if you were to interact with the service itself you would find a very crude interface. It is essentially a rudimentary reporting service.</a:t>
            </a:r>
          </a:p>
        </p:txBody>
      </p:sp>
      <p:sp>
        <p:nvSpPr>
          <p:cNvPr id="4" name="Date Placeholder 3"/>
          <p:cNvSpPr>
            <a:spLocks noGrp="1"/>
          </p:cNvSpPr>
          <p:nvPr>
            <p:ph type="dt" idx="10"/>
          </p:nvPr>
        </p:nvSpPr>
        <p:spPr>
          <a:xfrm>
            <a:off x="3884613" y="108860"/>
            <a:ext cx="2971800" cy="457200"/>
          </a:xfrm>
          <a:prstGeom prst="rect">
            <a:avLst/>
          </a:prstGeom>
        </p:spPr>
        <p:txBody>
          <a:bodyPr/>
          <a:lstStyle/>
          <a:p>
            <a:pPr>
              <a:defRPr/>
            </a:pPr>
            <a:r>
              <a:rPr lang="en-US"/>
              <a:t>Chef Software, Inc.</a:t>
            </a:r>
            <a:endParaRPr lang="en-US" dirty="0"/>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endParaRPr lang="en-US" dirty="0"/>
          </a:p>
        </p:txBody>
      </p:sp>
    </p:spTree>
    <p:extLst>
      <p:ext uri="{BB962C8B-B14F-4D97-AF65-F5344CB8AC3E}">
        <p14:creationId xmlns:p14="http://schemas.microsoft.com/office/powerpoint/2010/main" val="10722549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This web service is expressed in Node. For the web service to execute the following resources need to be present on the system.</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065067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5346469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7044945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r>
              <a:rPr lang="en-US" dirty="0"/>
              <a:t>Reference: https://</a:t>
            </a:r>
            <a:r>
              <a:rPr lang="en-US" dirty="0" err="1"/>
              <a:t>www.inspec.io</a:t>
            </a:r>
            <a:r>
              <a:rPr lang="en-US" dirty="0"/>
              <a:t>/docs/reference/resources/</a:t>
            </a:r>
            <a:r>
              <a:rPr lang="en-US" dirty="0" err="1"/>
              <a:t>json</a:t>
            </a:r>
            <a:r>
              <a:rPr lang="en-US" dirty="0"/>
              <a:t>/</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389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381000" y="4343399"/>
            <a:ext cx="6096000" cy="4386943"/>
          </a:xfrm>
          <a:prstGeom prst="rect">
            <a:avLst/>
          </a:prstGeom>
        </p:spPr>
        <p:txBody>
          <a:bodyPr/>
          <a:lstStyle/>
          <a:p>
            <a:r>
              <a:rPr lang="en-US" baseline="0" dirty="0"/>
              <a:t>My name is Franklin Webber. I work on the Training Team at Chef. In that time I have delivered a number of classes in-person and online. I have delivered workshops at previous </a:t>
            </a:r>
            <a:r>
              <a:rPr lang="en-US" baseline="0" dirty="0" err="1"/>
              <a:t>ChefConfs</a:t>
            </a:r>
            <a:r>
              <a:rPr lang="en-US" baseline="0" dirty="0"/>
              <a:t> and Chef Community summits. I have also developed a lot of training materials for Learn Chef Rally.</a:t>
            </a:r>
          </a:p>
        </p:txBody>
      </p:sp>
      <p:sp>
        <p:nvSpPr>
          <p:cNvPr id="5" name="Header Placeholder 4"/>
          <p:cNvSpPr>
            <a:spLocks noGrp="1"/>
          </p:cNvSpPr>
          <p:nvPr>
            <p:ph type="hdr" sz="quarter" idx="11"/>
          </p:nvPr>
        </p:nvSpPr>
        <p:spPr>
          <a:xfrm>
            <a:off x="0" y="108860"/>
            <a:ext cx="2971800" cy="457200"/>
          </a:xfrm>
          <a:prstGeom prst="rect">
            <a:avLst/>
          </a:prstGeom>
        </p:spPr>
        <p:txBody>
          <a:bodyPr/>
          <a:lstStyle/>
          <a:p>
            <a:pPr>
              <a:defRPr/>
            </a:pPr>
            <a:r>
              <a:rPr lang="en-US"/>
              <a:t>Running With Scissors</a:t>
            </a:r>
          </a:p>
        </p:txBody>
      </p:sp>
    </p:spTree>
    <p:extLst>
      <p:ext uri="{BB962C8B-B14F-4D97-AF65-F5344CB8AC3E}">
        <p14:creationId xmlns:p14="http://schemas.microsoft.com/office/powerpoint/2010/main" val="24187756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111753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7743541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1655031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26443470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526267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4847286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dirty="0"/>
          </a:p>
          <a:p>
            <a:r>
              <a:rPr lang="en-US" dirty="0"/>
              <a:t>play4smee @ https://</a:t>
            </a:r>
            <a:r>
              <a:rPr lang="en-US" dirty="0" err="1"/>
              <a:t>flic.kr</a:t>
            </a:r>
            <a:r>
              <a:rPr lang="en-US" dirty="0"/>
              <a:t>/p/6gEPqQ</a:t>
            </a:r>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38848719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890359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42437818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9400" y="685800"/>
            <a:ext cx="6299200" cy="35433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Running With Scissors</a:t>
            </a:r>
            <a:endParaRPr lang="en-US" dirty="0"/>
          </a:p>
        </p:txBody>
      </p:sp>
      <p:sp>
        <p:nvSpPr>
          <p:cNvPr id="5" name="Date Placeholder 4"/>
          <p:cNvSpPr>
            <a:spLocks noGrp="1"/>
          </p:cNvSpPr>
          <p:nvPr>
            <p:ph type="dt" idx="11"/>
          </p:nvPr>
        </p:nvSpPr>
        <p:spPr/>
        <p:txBody>
          <a:bodyPr/>
          <a:lstStyle/>
          <a:p>
            <a:r>
              <a:rPr lang="en-US"/>
              <a:t>Chef Software, Inc.</a:t>
            </a:r>
          </a:p>
        </p:txBody>
      </p:sp>
    </p:spTree>
    <p:extLst>
      <p:ext uri="{BB962C8B-B14F-4D97-AF65-F5344CB8AC3E}">
        <p14:creationId xmlns:p14="http://schemas.microsoft.com/office/powerpoint/2010/main" val="1245359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i="0" spc="0" baseline="0">
                <a:solidFill>
                  <a:schemeClr val="accent1"/>
                </a:solidFill>
              </a:defRPr>
            </a:lvl1pPr>
          </a:lstStyle>
          <a:p>
            <a:r>
              <a:rPr lang="en-US" dirty="0"/>
              <a:t>Click to edit Master title style</a:t>
            </a:r>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b="0" i="0">
                <a:latin typeface="Raleway-v4020 Regular"/>
              </a:defRPr>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b="0" i="0" dirty="0">
              <a:latin typeface="Raleway-v4020 Regular"/>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1AD2E-7604-A641-B0F5-2A863B125E61}"/>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b="1" i="0" dirty="0">
                <a:ln w="18415" cmpd="sng">
                  <a:solidFill>
                    <a:srgbClr val="FFFFFF"/>
                  </a:solidFill>
                  <a:prstDash val="solid"/>
                </a:ln>
                <a:solidFill>
                  <a:schemeClr val="bg2">
                    <a:lumMod val="95000"/>
                    <a:alpha val="50000"/>
                  </a:schemeClr>
                </a:solidFill>
                <a:latin typeface="Raleway-v4020 Regular"/>
                <a:ea typeface="+mn-ea"/>
                <a:cs typeface="+mn-cs"/>
              </a:rPr>
              <a:t>OVERVIEW</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i="0" spc="0" baseline="0">
                <a:solidFill>
                  <a:schemeClr val="accent1"/>
                </a:solidFill>
              </a:defRPr>
            </a:lvl1pPr>
          </a:lstStyle>
          <a:p>
            <a:r>
              <a:rPr lang="en-US" dirty="0"/>
              <a:t>Overview</a:t>
            </a:r>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6F4459-6D53-A241-95D7-AC1A1EF3A993}"/>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BA014A-5037-7047-8AE6-A1411B8D4DCA}"/>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553581" y="2292126"/>
            <a:ext cx="12437057" cy="852712"/>
          </a:xfrm>
        </p:spPr>
        <p:txBody>
          <a:bodyPr lIns="91440" tIns="91440" rIns="91440" bIns="91440" anchor="ctr"/>
          <a:lstStyle>
            <a:lvl1pPr>
              <a:lnSpc>
                <a:spcPct val="90000"/>
              </a:lnSpc>
              <a:defRPr sz="6400" b="1" i="0" spc="0" baseline="0">
                <a:solidFill>
                  <a:schemeClr val="accent1"/>
                </a:solidFill>
              </a:defRPr>
            </a:lvl1pPr>
          </a:lstStyle>
          <a:p>
            <a:r>
              <a:rPr lang="en-US" dirty="0"/>
              <a:t>Exercise</a:t>
            </a:r>
          </a:p>
        </p:txBody>
      </p:sp>
      <p:sp>
        <p:nvSpPr>
          <p:cNvPr id="13" name="Content Placeholder 12"/>
          <p:cNvSpPr>
            <a:spLocks noGrp="1"/>
          </p:cNvSpPr>
          <p:nvPr>
            <p:ph sz="quarter" idx="11" hasCustomPrompt="1"/>
          </p:nvPr>
        </p:nvSpPr>
        <p:spPr>
          <a:xfrm>
            <a:off x="1671638" y="3260725"/>
            <a:ext cx="12319000" cy="2676436"/>
          </a:xfrm>
          <a:prstGeom prst="rect">
            <a:avLst/>
          </a:prstGeom>
        </p:spPr>
        <p:txBody>
          <a:bodyPr anchor="ctr">
            <a:normAutofit/>
          </a:bodyPr>
          <a:lstStyle>
            <a:lvl1pPr marL="579117" indent="-457200" algn="l">
              <a:spcBef>
                <a:spcPts val="800"/>
              </a:spcBef>
              <a:buFont typeface="Wingdings" pitchFamily="2" charset="2"/>
              <a:buChar char="q"/>
              <a:defRPr sz="2800" i="0" baseline="0">
                <a:solidFill>
                  <a:schemeClr val="tx2"/>
                </a:solidFill>
              </a:defRPr>
            </a:lvl1pPr>
            <a:lvl2pPr>
              <a:defRPr i="0"/>
            </a:lvl2pPr>
            <a:lvl3pPr>
              <a:defRPr i="0"/>
            </a:lvl3pPr>
            <a:lvl4pPr>
              <a:defRPr i="0"/>
            </a:lvl4pPr>
          </a:lstStyle>
          <a:p>
            <a:pPr lvl="0"/>
            <a:r>
              <a:rPr lang="en-US" dirty="0"/>
              <a:t>Click to edit Master text styles</a:t>
            </a:r>
          </a:p>
        </p:txBody>
      </p:sp>
      <p:sp>
        <p:nvSpPr>
          <p:cNvPr id="11" name="Title 1">
            <a:extLst>
              <a:ext uri="{FF2B5EF4-FFF2-40B4-BE49-F238E27FC236}">
                <a16:creationId xmlns:a16="http://schemas.microsoft.com/office/drawing/2014/main" id="{333C2D97-E04B-8349-866D-707AA5A537A1}"/>
              </a:ext>
            </a:extLst>
          </p:cNvPr>
          <p:cNvSpPr txBox="1">
            <a:spLocks/>
          </p:cNvSpPr>
          <p:nvPr userDrawn="1"/>
        </p:nvSpPr>
        <p:spPr bwMode="white">
          <a:xfrm>
            <a:off x="1553581" y="6106908"/>
            <a:ext cx="12319001" cy="852712"/>
          </a:xfrm>
          <a:prstGeom prst="rect">
            <a:avLst/>
          </a:prstGeom>
        </p:spPr>
        <p:txBody>
          <a:bodyPr vert="horz" wrap="square" lIns="91440" tIns="91440" rIns="91440" bIns="91440" rtlCol="0" anchor="ctr" anchorCtr="0">
            <a:normAutofit fontScale="92500" lnSpcReduction="20000"/>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a:t>Success</a:t>
            </a:r>
          </a:p>
        </p:txBody>
      </p:sp>
      <p:sp>
        <p:nvSpPr>
          <p:cNvPr id="12" name="Content Placeholder 12">
            <a:extLst>
              <a:ext uri="{FF2B5EF4-FFF2-40B4-BE49-F238E27FC236}">
                <a16:creationId xmlns:a16="http://schemas.microsoft.com/office/drawing/2014/main" id="{D72EBE27-3521-9C43-8B90-739EF026AF1A}"/>
              </a:ext>
            </a:extLst>
          </p:cNvPr>
          <p:cNvSpPr>
            <a:spLocks noGrp="1"/>
          </p:cNvSpPr>
          <p:nvPr>
            <p:ph sz="quarter" idx="12" hasCustomPrompt="1"/>
          </p:nvPr>
        </p:nvSpPr>
        <p:spPr>
          <a:xfrm>
            <a:off x="1671638" y="7075507"/>
            <a:ext cx="12200944" cy="857879"/>
          </a:xfrm>
          <a:prstGeom prst="rect">
            <a:avLst/>
          </a:prstGeom>
        </p:spPr>
        <p:txBody>
          <a:bodyPr anchor="ctr">
            <a:normAutofit/>
          </a:bodyPr>
          <a:lstStyle>
            <a:lvl1pPr marL="121917" indent="0" algn="l">
              <a:spcBef>
                <a:spcPts val="800"/>
              </a:spcBef>
              <a:buNone/>
              <a:defRPr sz="2800" i="0" baseline="0">
                <a:solidFill>
                  <a:schemeClr val="tx2"/>
                </a:solidFill>
              </a:defRPr>
            </a:lvl1pPr>
            <a:lvl2pPr>
              <a:defRPr i="0"/>
            </a:lvl2pPr>
            <a:lvl3pPr>
              <a:defRPr i="0"/>
            </a:lvl3pPr>
            <a:lvl4pPr>
              <a:defRPr i="0"/>
            </a:lvl4pPr>
          </a:lstStyle>
          <a:p>
            <a:pPr lvl="0"/>
            <a:r>
              <a:rPr lang="en-US" dirty="0"/>
              <a:t>Click to edit Master text styles</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vie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CFCC48-02E8-484D-9B85-1DC4FB2B36FE}"/>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REVIEW</a:t>
            </a: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i="0"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B76F97-7FF7-DA4E-B6DB-C4FDF6F68B4F}"/>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AAF706-D63D-554C-939A-0810DFEF0860}"/>
              </a:ext>
            </a:extLst>
          </p:cNvPr>
          <p:cNvSpPr/>
          <p:nvPr userDrawn="1"/>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b="0" i="0" dirty="0">
              <a:gradFill>
                <a:gsLst>
                  <a:gs pos="0">
                    <a:srgbClr val="FFFFFF"/>
                  </a:gs>
                  <a:gs pos="100000">
                    <a:srgbClr val="FFFFFF"/>
                  </a:gs>
                </a:gsLst>
                <a:lin ang="5400000" scaled="0"/>
              </a:gradFill>
              <a:latin typeface="Raleway-v4020 Regular"/>
            </a:endParaRPr>
          </a:p>
        </p:txBody>
      </p:sp>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b="1" i="0" dirty="0">
                <a:ln w="18415" cmpd="sng">
                  <a:solidFill>
                    <a:srgbClr val="FFFFFF"/>
                  </a:solidFill>
                  <a:prstDash val="solid"/>
                </a:ln>
                <a:solidFill>
                  <a:schemeClr val="bg2">
                    <a:lumMod val="95000"/>
                    <a:alpha val="50000"/>
                  </a:schemeClr>
                </a:solidFill>
                <a:latin typeface="Raleway-v4020 Regular"/>
                <a:ea typeface="+mn-ea"/>
                <a:cs typeface="+mn-cs"/>
              </a:rPr>
              <a:t>REFERENCE</a:t>
            </a: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i="0"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a:t>Click to edit Master title style</a:t>
            </a:r>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578595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lvl1pPr>
              <a:defRPr b="1" i="0"/>
            </a:lvl1pPr>
          </a:lstStyle>
          <a:p>
            <a:r>
              <a:rPr lang="en-US" dirty="0"/>
              <a:t>Click to edit Master title style</a:t>
            </a:r>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solidFill>
                  <a:srgbClr val="FFFFFF"/>
                </a:solidFill>
                <a:latin typeface="Courier New Bold" panose="02070309020205020404" pitchFamily="49" charset="0"/>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i="0">
                <a:solidFill>
                  <a:schemeClr val="bg1"/>
                </a:solidFill>
                <a:latin typeface="Courier New Bold" panose="02070309020205020404" pitchFamily="49" charset="0"/>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b="1" i="0"/>
            </a:lvl1pPr>
          </a:lstStyle>
          <a:p>
            <a:r>
              <a:rPr lang="en-US" dirty="0"/>
              <a:t>Click to edit Master title style</a:t>
            </a:r>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i="0" baseline="0">
                <a:solidFill>
                  <a:schemeClr val="bg1"/>
                </a:solidFill>
                <a:latin typeface="Courier New Bold"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i="0">
                <a:solidFill>
                  <a:schemeClr val="bg1"/>
                </a:solidFill>
                <a:latin typeface="Courier New Bold" panose="02070309020205020404" pitchFamily="49" charset="0"/>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i="0" baseline="0">
                <a:solidFill>
                  <a:schemeClr val="bg1"/>
                </a:solidFill>
                <a:latin typeface="Courier New Bold"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i="0">
                <a:latin typeface="Courier New Bold"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a:lvl1pPr>
          </a:lstStyle>
          <a:p>
            <a:r>
              <a:rPr lang="en-US" dirty="0"/>
              <a:t>Click to edit Master title style</a:t>
            </a:r>
          </a:p>
        </p:txBody>
      </p:sp>
      <p:sp>
        <p:nvSpPr>
          <p:cNvPr id="16" name="Content Placeholder 3"/>
          <p:cNvSpPr>
            <a:spLocks noGrp="1"/>
          </p:cNvSpPr>
          <p:nvPr>
            <p:ph sz="quarter" idx="10" hasCustomPrompt="1"/>
          </p:nvPr>
        </p:nvSpPr>
        <p:spPr>
          <a:xfrm>
            <a:off x="609914" y="1337260"/>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baseline="0">
                <a:latin typeface="Courier New Bold"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1" i="0" baseline="0"/>
            </a:lvl1pPr>
          </a:lstStyle>
          <a:p>
            <a:r>
              <a:rPr lang="en-US" dirty="0"/>
              <a:t>Click to edit Master title style</a:t>
            </a:r>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i="0">
                <a:latin typeface="Courier New Bold"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5326043" y="8136644"/>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a:cxnSpLocks/>
          </p:cNvCxnSpPr>
          <p:nvPr/>
        </p:nvCxnSpPr>
        <p:spPr>
          <a:xfrm flipH="1">
            <a:off x="0" y="8115300"/>
            <a:ext cx="16256000" cy="1"/>
          </a:xfrm>
          <a:prstGeom prst="line">
            <a:avLst/>
          </a:prstGeom>
          <a:ln>
            <a:solidFill>
              <a:schemeClr val="accent1">
                <a:alpha val="50000"/>
              </a:schemeClr>
            </a:solidFill>
          </a:ln>
          <a:effectLst/>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b="0" i="0" dirty="0">
                <a:solidFill>
                  <a:srgbClr val="7D868C"/>
                </a:solidFill>
                <a:latin typeface="Raleway-v4020 Regular"/>
                <a:ea typeface="+mn-ea"/>
                <a:cs typeface="+mn-cs"/>
              </a:rPr>
              <a:t>©</a:t>
            </a:r>
            <a:r>
              <a:rPr lang="is-IS" b="0" i="0" dirty="0">
                <a:solidFill>
                  <a:srgbClr val="7D868C"/>
                </a:solidFill>
                <a:latin typeface="Raleway-v4020 Regular"/>
                <a:ea typeface="+mn-ea"/>
                <a:cs typeface="+mn-cs"/>
              </a:rPr>
              <a:t>2018</a:t>
            </a:r>
            <a:r>
              <a:rPr lang="en-US" b="0" i="0" dirty="0">
                <a:solidFill>
                  <a:srgbClr val="7D868C"/>
                </a:solidFill>
                <a:latin typeface="Raleway-v4020 Regular"/>
                <a:ea typeface="+mn-ea"/>
                <a:cs typeface="+mn-cs"/>
              </a:rPr>
              <a:t> Chef Software Inc</a:t>
            </a:r>
            <a:r>
              <a:rPr lang="en-US" b="0" i="0" dirty="0">
                <a:latin typeface="Raleway-v4020 Regular"/>
                <a:ea typeface="+mn-ea"/>
                <a:cs typeface="+mn-cs"/>
              </a:rPr>
              <a:t>.</a:t>
            </a:r>
          </a:p>
          <a:p>
            <a:pPr defTabSz="1219120" fontAlgn="auto">
              <a:spcBef>
                <a:spcPts val="0"/>
              </a:spcBef>
              <a:spcAft>
                <a:spcPts val="0"/>
              </a:spcAft>
              <a:defRPr/>
            </a:pPr>
            <a:endParaRPr lang="en-US" b="0" i="0" dirty="0">
              <a:latin typeface="Raleway-v4020 Regular"/>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b="0" i="0" smtClean="0">
                <a:solidFill>
                  <a:srgbClr val="7F7F7F"/>
                </a:solidFill>
                <a:latin typeface="Raleway-v4020 Regular"/>
                <a:ea typeface="+mn-ea"/>
                <a:cs typeface="+mn-cs"/>
              </a:rPr>
              <a:pPr algn="ctr" defTabSz="1219120" fontAlgn="auto">
                <a:spcBef>
                  <a:spcPts val="0"/>
                </a:spcBef>
                <a:spcAft>
                  <a:spcPts val="0"/>
                </a:spcAft>
                <a:defRPr/>
              </a:pPr>
              <a:t>‹#›</a:t>
            </a:fld>
            <a:endParaRPr lang="en-US" b="0" i="0" dirty="0">
              <a:solidFill>
                <a:srgbClr val="7F7F7F"/>
              </a:solidFill>
              <a:latin typeface="Raleway-v4020 Regular"/>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50" r:id="rId12"/>
    <p:sldLayoutId id="2147483853" r:id="rId13"/>
    <p:sldLayoutId id="2147483854" r:id="rId14"/>
    <p:sldLayoutId id="2147483866" r:id="rId15"/>
    <p:sldLayoutId id="2147483851" r:id="rId16"/>
    <p:sldLayoutId id="2147483852" r:id="rId17"/>
    <p:sldLayoutId id="2147483843" r:id="rId18"/>
    <p:sldLayoutId id="2147483867" r:id="rId19"/>
  </p:sldLayoutIdLst>
  <p:transition spd="med">
    <p:fade/>
  </p:transition>
  <p:hf hdr="0" dt="0"/>
  <p:txStyles>
    <p:titleStyle>
      <a:lvl1pPr algn="l" defTabSz="1217613" rtl="0" eaLnBrk="1" fontAlgn="base" hangingPunct="1">
        <a:lnSpc>
          <a:spcPct val="90000"/>
        </a:lnSpc>
        <a:spcBef>
          <a:spcPct val="0"/>
        </a:spcBef>
        <a:spcAft>
          <a:spcPct val="0"/>
        </a:spcAft>
        <a:defRPr lang="en-US" sz="5800" b="1" i="0" kern="1200" dirty="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b="0" i="0" kern="1200">
          <a:solidFill>
            <a:srgbClr val="3E4346"/>
          </a:solidFill>
          <a:latin typeface="Raleway-v4020 Regular"/>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b="0" i="0" kern="1200">
          <a:solidFill>
            <a:srgbClr val="3E4346"/>
          </a:solidFill>
          <a:latin typeface="Raleway-v4020 Regular"/>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b="0" i="0" kern="1200">
          <a:solidFill>
            <a:srgbClr val="3E4346"/>
          </a:solidFill>
          <a:latin typeface="Raleway-v4020 Regular"/>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112" userDrawn="1">
          <p15:clr>
            <a:srgbClr val="F26B43"/>
          </p15:clr>
        </p15:guide>
        <p15:guide id="2" pos="51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kitchen.ci/docs/getting-started/kitchen-yml"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hyperlink" Target="http://yaml.or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A33B6F-7A7D-6145-92DC-4B548D6A2FEE}"/>
              </a:ext>
            </a:extLst>
          </p:cNvPr>
          <p:cNvSpPr>
            <a:spLocks noGrp="1"/>
          </p:cNvSpPr>
          <p:nvPr>
            <p:ph type="body" sz="quarter" idx="12"/>
          </p:nvPr>
        </p:nvSpPr>
        <p:spPr/>
        <p:txBody>
          <a:bodyPr anchor="ctr"/>
          <a:lstStyle/>
          <a:p>
            <a:pPr algn="ctr"/>
            <a:r>
              <a:rPr lang="en-US" sz="8000" dirty="0"/>
              <a:t>Running with Scissors</a:t>
            </a:r>
          </a:p>
        </p:txBody>
      </p:sp>
    </p:spTree>
    <p:extLst>
      <p:ext uri="{BB962C8B-B14F-4D97-AF65-F5344CB8AC3E}">
        <p14:creationId xmlns:p14="http://schemas.microsoft.com/office/powerpoint/2010/main" val="373192778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5" name="Elbow Connector 24"/>
          <p:cNvCxnSpPr/>
          <p:nvPr/>
        </p:nvCxnSpPr>
        <p:spPr>
          <a:xfrm rot="10800000" flipV="1">
            <a:off x="12579264" y="2293487"/>
            <a:ext cx="1009934" cy="997281"/>
          </a:xfrm>
          <a:prstGeom prst="bentConnector3">
            <a:avLst/>
          </a:prstGeom>
          <a:ln>
            <a:solidFill>
              <a:srgbClr val="7030A0"/>
            </a:solidFill>
          </a:ln>
          <a:effectLst>
            <a:glow rad="101600">
              <a:srgbClr val="7030A0">
                <a:alpha val="40000"/>
              </a:srgb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4" name="Parallelogram 3"/>
          <p:cNvSpPr/>
          <p:nvPr/>
        </p:nvSpPr>
        <p:spPr bwMode="auto">
          <a:xfrm flipH="1">
            <a:off x="8323018" y="2872225"/>
            <a:ext cx="5616433" cy="723331"/>
          </a:xfrm>
          <a:prstGeom prst="parallelogram">
            <a:avLst>
              <a:gd name="adj" fmla="val 51415"/>
            </a:avLst>
          </a:prstGeom>
          <a:solidFill>
            <a:srgbClr val="7030A0"/>
          </a:solidFill>
          <a:ln>
            <a:noFill/>
            <a:headEnd type="none" w="med" len="med"/>
            <a:tailEnd type="none" w="med" len="med"/>
          </a:ln>
          <a:effectLst>
            <a:glow rad="101600">
              <a:srgbClr val="7030A0">
                <a:alpha val="40000"/>
              </a:srgb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i="1" dirty="0">
                <a:gradFill>
                  <a:gsLst>
                    <a:gs pos="0">
                      <a:srgbClr val="FFFFFF"/>
                    </a:gs>
                    <a:gs pos="100000">
                      <a:srgbClr val="FFFFFF"/>
                    </a:gs>
                  </a:gsLst>
                  <a:lin ang="5400000" scaled="0"/>
                </a:gradFill>
              </a:rPr>
              <a:t>Did anyone write tests? I don't want any vulnerabilities!</a:t>
            </a:r>
            <a:endParaRPr lang="en-US" sz="2400" i="1" dirty="0">
              <a:gradFill>
                <a:gsLst>
                  <a:gs pos="0">
                    <a:srgbClr val="FFFFFF"/>
                  </a:gs>
                  <a:gs pos="100000">
                    <a:srgbClr val="FFFFFF"/>
                  </a:gs>
                </a:gsLst>
                <a:lin ang="5400000" scaled="0"/>
              </a:gradFill>
            </a:endParaRPr>
          </a:p>
        </p:txBody>
      </p:sp>
      <p:sp>
        <p:nvSpPr>
          <p:cNvPr id="18" name="Parallelogram 17">
            <a:extLst>
              <a:ext uri="{FF2B5EF4-FFF2-40B4-BE49-F238E27FC236}">
                <a16:creationId xmlns:a16="http://schemas.microsoft.com/office/drawing/2014/main" id="{6EF79EB4-C71D-0F42-BA59-97688875F18E}"/>
              </a:ext>
            </a:extLst>
          </p:cNvPr>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spTree>
    <p:extLst>
      <p:ext uri="{BB962C8B-B14F-4D97-AF65-F5344CB8AC3E}">
        <p14:creationId xmlns:p14="http://schemas.microsoft.com/office/powerpoint/2010/main" val="1949314800"/>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6E75-5364-1040-A150-5D2C97151599}"/>
              </a:ext>
            </a:extLst>
          </p:cNvPr>
          <p:cNvSpPr>
            <a:spLocks noGrp="1"/>
          </p:cNvSpPr>
          <p:nvPr>
            <p:ph type="ctrTitle"/>
          </p:nvPr>
        </p:nvSpPr>
        <p:spPr/>
        <p:txBody>
          <a:bodyPr>
            <a:normAutofit fontScale="90000"/>
          </a:bodyPr>
          <a:lstStyle/>
          <a:p>
            <a:r>
              <a:rPr lang="en-US" dirty="0"/>
              <a:t>Objective</a:t>
            </a:r>
          </a:p>
        </p:txBody>
      </p:sp>
      <p:sp>
        <p:nvSpPr>
          <p:cNvPr id="3" name="Subtitle 2">
            <a:extLst>
              <a:ext uri="{FF2B5EF4-FFF2-40B4-BE49-F238E27FC236}">
                <a16:creationId xmlns:a16="http://schemas.microsoft.com/office/drawing/2014/main" id="{87F4DF91-3257-E84B-8B51-0A52D2DEBCA9}"/>
              </a:ext>
            </a:extLst>
          </p:cNvPr>
          <p:cNvSpPr>
            <a:spLocks noGrp="1"/>
          </p:cNvSpPr>
          <p:nvPr>
            <p:ph type="subTitle" idx="1"/>
          </p:nvPr>
        </p:nvSpPr>
        <p:spPr/>
        <p:txBody>
          <a:bodyPr/>
          <a:lstStyle/>
          <a:p>
            <a:r>
              <a:rPr lang="en-US" dirty="0"/>
              <a:t>Describe the expected behavior with </a:t>
            </a:r>
            <a:r>
              <a:rPr lang="en-US" dirty="0" err="1"/>
              <a:t>InSpec</a:t>
            </a:r>
            <a:r>
              <a:rPr lang="en-US" dirty="0"/>
              <a:t> tests and verify that the web service meets those </a:t>
            </a:r>
            <a:r>
              <a:rPr lang="en-US"/>
              <a:t>expectations.</a:t>
            </a:r>
            <a:endParaRPr lang="en-US" dirty="0"/>
          </a:p>
        </p:txBody>
      </p:sp>
    </p:spTree>
    <p:extLst>
      <p:ext uri="{BB962C8B-B14F-4D97-AF65-F5344CB8AC3E}">
        <p14:creationId xmlns:p14="http://schemas.microsoft.com/office/powerpoint/2010/main" val="3750131399"/>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10086359"/>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endParaRPr lang="en-US" dirty="0"/>
          </a:p>
          <a:p>
            <a:pPr marL="457200" indent="-457200">
              <a:lnSpc>
                <a:spcPct val="150000"/>
              </a:lnSpc>
              <a:buFont typeface="Wingdings" pitchFamily="2" charset="2"/>
              <a:buChar char="ü"/>
            </a:pPr>
            <a:r>
              <a:rPr lang="en-US" dirty="0"/>
              <a:t>What tests do you write?</a:t>
            </a:r>
          </a:p>
          <a:p>
            <a:pPr>
              <a:lnSpc>
                <a:spcPct val="150000"/>
              </a:lnSpc>
            </a:pPr>
            <a:r>
              <a:rPr lang="en-US" dirty="0"/>
              <a:t>  </a:t>
            </a:r>
            <a:r>
              <a:rPr lang="en-US" dirty="0" err="1"/>
              <a:t>InSpec</a:t>
            </a:r>
            <a:r>
              <a:rPr lang="en-US" dirty="0"/>
              <a:t>: </a:t>
            </a:r>
            <a:r>
              <a:rPr lang="en-US" b="1" dirty="0">
                <a:latin typeface="Courier New" panose="02070309020205020404" pitchFamily="49" charset="0"/>
                <a:cs typeface="Courier New" panose="02070309020205020404" pitchFamily="49" charset="0"/>
              </a:rPr>
              <a:t>file; command; host; port; and service.</a:t>
            </a:r>
            <a:endParaRPr lang="en-US" dirty="0"/>
          </a:p>
          <a:p>
            <a:pPr marL="457200" indent="-457200">
              <a:lnSpc>
                <a:spcPct val="150000"/>
              </a:lnSpc>
              <a:buFont typeface="Wingdings" pitchFamily="2" charset="2"/>
              <a:buChar char="ü"/>
            </a:pPr>
            <a:r>
              <a:rPr lang="en-US" dirty="0"/>
              <a:t>How do you execute tests?</a:t>
            </a:r>
          </a:p>
        </p:txBody>
      </p:sp>
      <p:sp>
        <p:nvSpPr>
          <p:cNvPr id="4" name="Subtitle 2">
            <a:extLst>
              <a:ext uri="{FF2B5EF4-FFF2-40B4-BE49-F238E27FC236}">
                <a16:creationId xmlns:a16="http://schemas.microsoft.com/office/drawing/2014/main" id="{D0AE47C9-B900-D340-9EF2-6319AEE7CEB3}"/>
              </a:ext>
            </a:extLst>
          </p:cNvPr>
          <p:cNvSpPr txBox="1">
            <a:spLocks/>
          </p:cNvSpPr>
          <p:nvPr/>
        </p:nvSpPr>
        <p:spPr bwMode="white">
          <a:xfrm>
            <a:off x="1958295" y="4068565"/>
            <a:ext cx="14297705"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node_service</a:t>
            </a:r>
            <a:r>
              <a:rPr lang="en-US" b="1" dirty="0">
                <a:latin typeface="Courier New Bold" panose="02070309020205020404" pitchFamily="49" charset="0"/>
                <a:cs typeface="Inconsolata"/>
              </a:rPr>
              <a:t>/test/integration/default/</a:t>
            </a:r>
            <a:r>
              <a:rPr lang="en-US" b="1" dirty="0" err="1">
                <a:latin typeface="Courier New Bold" panose="02070309020205020404" pitchFamily="49" charset="0"/>
                <a:cs typeface="Inconsolata"/>
              </a:rPr>
              <a:t>default_test.rb</a:t>
            </a:r>
            <a:endParaRPr lang="en-US" b="1" dirty="0">
              <a:latin typeface="Courier New Bold" panose="02070309020205020404" pitchFamily="49" charset="0"/>
              <a:cs typeface="Inconsolata"/>
            </a:endParaRPr>
          </a:p>
        </p:txBody>
      </p:sp>
      <p:sp>
        <p:nvSpPr>
          <p:cNvPr id="5" name="Subtitle 2">
            <a:extLst>
              <a:ext uri="{FF2B5EF4-FFF2-40B4-BE49-F238E27FC236}">
                <a16:creationId xmlns:a16="http://schemas.microsoft.com/office/drawing/2014/main" id="{09F9A3DD-69DA-164C-ACFB-272352CA3424}"/>
              </a:ext>
            </a:extLst>
          </p:cNvPr>
          <p:cNvSpPr txBox="1">
            <a:spLocks/>
          </p:cNvSpPr>
          <p:nvPr/>
        </p:nvSpPr>
        <p:spPr bwMode="white">
          <a:xfrm>
            <a:off x="1958295" y="6737126"/>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verify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72374521"/>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0448-9571-CC44-BF25-08E63801027D}"/>
              </a:ext>
            </a:extLst>
          </p:cNvPr>
          <p:cNvSpPr>
            <a:spLocks noGrp="1"/>
          </p:cNvSpPr>
          <p:nvPr>
            <p:ph type="ctrTitle"/>
          </p:nvPr>
        </p:nvSpPr>
        <p:spPr/>
        <p:txBody>
          <a:bodyPr>
            <a:normAutofit fontScale="90000"/>
          </a:bodyPr>
          <a:lstStyle/>
          <a:p>
            <a:r>
              <a:rPr lang="en-US" dirty="0"/>
              <a:t>Logging in the Test Instance</a:t>
            </a:r>
          </a:p>
        </p:txBody>
      </p:sp>
      <p:sp>
        <p:nvSpPr>
          <p:cNvPr id="3" name="Subtitle 2">
            <a:extLst>
              <a:ext uri="{FF2B5EF4-FFF2-40B4-BE49-F238E27FC236}">
                <a16:creationId xmlns:a16="http://schemas.microsoft.com/office/drawing/2014/main" id="{0FA13950-D32E-794F-83DE-B9A98E4CBC0D}"/>
              </a:ext>
            </a:extLst>
          </p:cNvPr>
          <p:cNvSpPr>
            <a:spLocks noGrp="1"/>
          </p:cNvSpPr>
          <p:nvPr>
            <p:ph type="subTitle" idx="1"/>
          </p:nvPr>
        </p:nvSpPr>
        <p:spPr/>
        <p:txBody>
          <a:bodyPr/>
          <a:lstStyle/>
          <a:p>
            <a:endParaRPr lang="en-US" dirty="0"/>
          </a:p>
        </p:txBody>
      </p:sp>
      <p:sp>
        <p:nvSpPr>
          <p:cNvPr id="4" name="Subtitle 2">
            <a:extLst>
              <a:ext uri="{FF2B5EF4-FFF2-40B4-BE49-F238E27FC236}">
                <a16:creationId xmlns:a16="http://schemas.microsoft.com/office/drawing/2014/main" id="{7E45F84C-FCB4-2641-ACFA-697812E3E615}"/>
              </a:ext>
            </a:extLst>
          </p:cNvPr>
          <p:cNvSpPr txBox="1">
            <a:spLocks/>
          </p:cNvSpPr>
          <p:nvPr/>
        </p:nvSpPr>
        <p:spPr bwMode="white">
          <a:xfrm>
            <a:off x="1671638" y="3271838"/>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login [INSTANCE|REGEXP]</a:t>
            </a:r>
          </a:p>
        </p:txBody>
      </p:sp>
      <p:sp>
        <p:nvSpPr>
          <p:cNvPr id="5" name="Subtitle 2">
            <a:extLst>
              <a:ext uri="{FF2B5EF4-FFF2-40B4-BE49-F238E27FC236}">
                <a16:creationId xmlns:a16="http://schemas.microsoft.com/office/drawing/2014/main" id="{3B3CAA9F-BBC1-9E40-A32B-A6771632E6A6}"/>
              </a:ext>
            </a:extLst>
          </p:cNvPr>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Raleway-v4020" pitchFamily="2" charset="77"/>
                <a:cs typeface="Courier New" panose="02070309020205020404" pitchFamily="49" charset="0"/>
              </a:rPr>
              <a:t>Create a terminal session inside of the container.</a:t>
            </a:r>
          </a:p>
        </p:txBody>
      </p:sp>
    </p:spTree>
    <p:extLst>
      <p:ext uri="{BB962C8B-B14F-4D97-AF65-F5344CB8AC3E}">
        <p14:creationId xmlns:p14="http://schemas.microsoft.com/office/powerpoint/2010/main" val="1083063349"/>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a:t>
            </a:r>
            <a:r>
              <a:rPr lang="en-US" dirty="0" err="1"/>
              <a:t>json</a:t>
            </a:r>
            <a:endParaRPr lang="en-US" dirty="0"/>
          </a:p>
        </p:txBody>
      </p:sp>
      <p:sp>
        <p:nvSpPr>
          <p:cNvPr id="3" name="Subtitle 2"/>
          <p:cNvSpPr>
            <a:spLocks noGrp="1"/>
          </p:cNvSpPr>
          <p:nvPr>
            <p:ph type="subTitle" idx="1"/>
          </p:nvPr>
        </p:nvSpPr>
        <p:spPr>
          <a:xfrm>
            <a:off x="1671638" y="3271838"/>
            <a:ext cx="12319000" cy="1808162"/>
          </a:xfrm>
        </p:spPr>
        <p:txBody>
          <a:bodyPr/>
          <a:lstStyle/>
          <a:p>
            <a:r>
              <a:rPr lang="en-US" dirty="0"/>
              <a:t>Use the </a:t>
            </a:r>
            <a:r>
              <a:rPr lang="en-US" b="1" dirty="0" err="1">
                <a:latin typeface="Courier New" panose="02070309020205020404" pitchFamily="49" charset="0"/>
                <a:cs typeface="Courier New" panose="02070309020205020404" pitchFamily="49" charset="0"/>
              </a:rPr>
              <a:t>json</a:t>
            </a:r>
            <a:r>
              <a:rPr lang="en-US" dirty="0"/>
              <a:t> </a:t>
            </a:r>
            <a:r>
              <a:rPr lang="en-US" dirty="0" err="1"/>
              <a:t>InSpec</a:t>
            </a:r>
            <a:r>
              <a:rPr lang="en-US" dirty="0"/>
              <a:t> audit resource to test data in a JSON file.</a:t>
            </a:r>
            <a:endParaRPr lang="en-US" dirty="0">
              <a:latin typeface="Raleway-v4020" pitchFamily="2" charset="77"/>
              <a:cs typeface="Raleway-v4020 Bold"/>
            </a:endParaRPr>
          </a:p>
        </p:txBody>
      </p:sp>
      <p:sp>
        <p:nvSpPr>
          <p:cNvPr id="4" name="Subtitle 2"/>
          <p:cNvSpPr txBox="1">
            <a:spLocks/>
          </p:cNvSpPr>
          <p:nvPr/>
        </p:nvSpPr>
        <p:spPr bwMode="white">
          <a:xfrm>
            <a:off x="1671638" y="5080000"/>
            <a:ext cx="12870946"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a:t>
            </a:r>
            <a:r>
              <a:rPr lang="en-US" b="1" dirty="0" err="1">
                <a:latin typeface="Courier New Bold" panose="02070309020205020404" pitchFamily="49" charset="0"/>
                <a:cs typeface="Inconsolata"/>
              </a:rPr>
              <a:t>json</a:t>
            </a:r>
            <a:r>
              <a:rPr lang="en-US" b="1" dirty="0">
                <a:latin typeface="Courier New Bold" panose="02070309020205020404" pitchFamily="49" charset="0"/>
                <a:cs typeface="Inconsolata"/>
              </a:rPr>
              <a:t>(</a:t>
            </a:r>
            <a:r>
              <a:rPr lang="en-US" b="1" dirty="0">
                <a:solidFill>
                  <a:schemeClr val="accent1"/>
                </a:solidFill>
                <a:latin typeface="Courier New Bold" panose="02070309020205020404" pitchFamily="49" charset="0"/>
                <a:cs typeface="Inconsolata"/>
              </a:rPr>
              <a:t>{ command: 'curl localhost:8000/scans' }</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a:t>
            </a:r>
            <a:r>
              <a:rPr lang="en-US" b="1" dirty="0" err="1">
                <a:latin typeface="Courier New Bold" panose="02070309020205020404" pitchFamily="49" charset="0"/>
                <a:cs typeface="Inconsolata"/>
              </a:rPr>
              <a:t>should_not</a:t>
            </a:r>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be_empty</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its('count') { should </a:t>
            </a:r>
            <a:r>
              <a:rPr lang="en-US" b="1" dirty="0" err="1">
                <a:latin typeface="Courier New Bold" panose="02070309020205020404" pitchFamily="49" charset="0"/>
                <a:cs typeface="Inconsolata"/>
              </a:rPr>
              <a:t>eq</a:t>
            </a:r>
            <a:r>
              <a:rPr lang="en-US" b="1" dirty="0">
                <a:latin typeface="Courier New Bold" panose="02070309020205020404" pitchFamily="49" charset="0"/>
                <a:cs typeface="Inconsolata"/>
              </a:rPr>
              <a:t> 1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1846617406"/>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a:xfrm>
            <a:off x="1671638" y="3271839"/>
            <a:ext cx="12319000" cy="891948"/>
          </a:xfrm>
        </p:spPr>
        <p:txBody>
          <a:bodyPr/>
          <a:lstStyle/>
          <a:p>
            <a:pPr marL="457200" indent="-457200">
              <a:lnSpc>
                <a:spcPct val="150000"/>
              </a:lnSpc>
              <a:buFont typeface="Wingdings" pitchFamily="2" charset="2"/>
              <a:buChar char="ü"/>
            </a:pPr>
            <a:r>
              <a:rPr lang="en-US" dirty="0"/>
              <a:t>How could the code be refactored?</a:t>
            </a:r>
          </a:p>
          <a:p>
            <a:pPr>
              <a:lnSpc>
                <a:spcPct val="150000"/>
              </a:lnSpc>
            </a:pPr>
            <a:endParaRPr lang="en-US" dirty="0"/>
          </a:p>
        </p:txBody>
      </p:sp>
      <p:sp>
        <p:nvSpPr>
          <p:cNvPr id="4" name="Subtitle 2">
            <a:extLst>
              <a:ext uri="{FF2B5EF4-FFF2-40B4-BE49-F238E27FC236}">
                <a16:creationId xmlns:a16="http://schemas.microsoft.com/office/drawing/2014/main" id="{C57543FD-C39A-8748-A74A-EBA37ECCE20E}"/>
              </a:ext>
            </a:extLst>
          </p:cNvPr>
          <p:cNvSpPr txBox="1">
            <a:spLocks/>
          </p:cNvSpPr>
          <p:nvPr/>
        </p:nvSpPr>
        <p:spPr bwMode="white">
          <a:xfrm>
            <a:off x="2171700" y="4163786"/>
            <a:ext cx="11818938" cy="275952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lnSpc>
                <a:spcPct val="150000"/>
              </a:lnSpc>
              <a:buFont typeface="Courier New" panose="02070309020205020404" pitchFamily="49" charset="0"/>
              <a:buChar char="o"/>
            </a:pPr>
            <a:r>
              <a:rPr lang="en-US" dirty="0"/>
              <a:t>Ruby variables</a:t>
            </a:r>
          </a:p>
          <a:p>
            <a:pPr marL="457200" indent="-457200">
              <a:lnSpc>
                <a:spcPct val="150000"/>
              </a:lnSpc>
              <a:buFont typeface="Courier New" panose="02070309020205020404" pitchFamily="49" charset="0"/>
              <a:buChar char="o"/>
            </a:pPr>
            <a:r>
              <a:rPr lang="en-US" dirty="0"/>
              <a:t>Node attributes</a:t>
            </a:r>
          </a:p>
          <a:p>
            <a:pPr marL="457200" indent="-457200">
              <a:lnSpc>
                <a:spcPct val="150000"/>
              </a:lnSpc>
              <a:buFont typeface="Courier New" panose="02070309020205020404" pitchFamily="49" charset="0"/>
              <a:buChar char="o"/>
            </a:pPr>
            <a:r>
              <a:rPr lang="en-US" b="1" dirty="0" err="1">
                <a:latin typeface="Courier New" panose="02070309020205020404" pitchFamily="49" charset="0"/>
                <a:cs typeface="Courier New" panose="02070309020205020404" pitchFamily="49" charset="0"/>
              </a:rPr>
              <a:t>include_recipe</a:t>
            </a:r>
            <a:endParaRPr lang="en-US" b="1" dirty="0">
              <a:latin typeface="Courier New" panose="02070309020205020404" pitchFamily="49" charset="0"/>
              <a:cs typeface="Courier New" panose="02070309020205020404" pitchFamily="49" charset="0"/>
            </a:endParaRPr>
          </a:p>
          <a:p>
            <a:pPr marL="457200" indent="-457200">
              <a:lnSpc>
                <a:spcPct val="150000"/>
              </a:lnSpc>
              <a:buFont typeface="Courier New" panose="02070309020205020404" pitchFamily="49" charset="0"/>
              <a:buChar char="o"/>
            </a:pPr>
            <a:r>
              <a:rPr lang="en-US" dirty="0"/>
              <a:t>Custom resource</a:t>
            </a:r>
          </a:p>
        </p:txBody>
      </p:sp>
    </p:spTree>
    <p:extLst>
      <p:ext uri="{BB962C8B-B14F-4D97-AF65-F5344CB8AC3E}">
        <p14:creationId xmlns:p14="http://schemas.microsoft.com/office/powerpoint/2010/main" val="1294264777"/>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782895690"/>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Second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7" y="7075507"/>
            <a:ext cx="13681251"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834249342"/>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801958334"/>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77411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Introduce Ourselves</a:t>
            </a:r>
          </a:p>
        </p:txBody>
      </p:sp>
      <p:sp>
        <p:nvSpPr>
          <p:cNvPr id="3" name="Text Placeholder 2"/>
          <p:cNvSpPr>
            <a:spLocks noGrp="1"/>
          </p:cNvSpPr>
          <p:nvPr>
            <p:ph type="body" sz="quarter" idx="12"/>
          </p:nvPr>
        </p:nvSpPr>
        <p:spPr/>
        <p:txBody>
          <a:bodyPr/>
          <a:lstStyle/>
          <a:p>
            <a:pPr marL="457200" indent="-457200">
              <a:lnSpc>
                <a:spcPct val="150000"/>
              </a:lnSpc>
              <a:buFont typeface="Wingdings" charset="2"/>
              <a:buChar char="v"/>
            </a:pPr>
            <a:r>
              <a:rPr lang="en-US" dirty="0"/>
              <a:t>Name</a:t>
            </a:r>
          </a:p>
          <a:p>
            <a:pPr marL="457200" indent="-457200">
              <a:lnSpc>
                <a:spcPct val="150000"/>
              </a:lnSpc>
              <a:buFont typeface="Wingdings" charset="2"/>
              <a:buChar char="v"/>
            </a:pPr>
            <a:r>
              <a:rPr lang="en-US" dirty="0"/>
              <a:t>Where you work</a:t>
            </a:r>
          </a:p>
          <a:p>
            <a:pPr marL="457200" indent="-457200">
              <a:lnSpc>
                <a:spcPct val="150000"/>
              </a:lnSpc>
              <a:buFont typeface="Wingdings" charset="2"/>
              <a:buChar char="v"/>
            </a:pPr>
            <a:r>
              <a:rPr lang="en-US" dirty="0"/>
              <a:t>The </a:t>
            </a:r>
            <a:r>
              <a:rPr lang="en-US" b="1" dirty="0"/>
              <a:t>best part </a:t>
            </a:r>
            <a:r>
              <a:rPr lang="en-US" dirty="0"/>
              <a:t>of your work and the </a:t>
            </a:r>
            <a:r>
              <a:rPr lang="en-US" b="1" dirty="0"/>
              <a:t>most challenging</a:t>
            </a:r>
            <a:r>
              <a:rPr lang="en-US" dirty="0"/>
              <a:t> part of your work</a:t>
            </a:r>
          </a:p>
          <a:p>
            <a:pPr marL="457200" indent="-457200">
              <a:lnSpc>
                <a:spcPct val="150000"/>
              </a:lnSpc>
              <a:buFont typeface="Wingdings" charset="2"/>
              <a:buChar char="v"/>
            </a:pPr>
            <a:r>
              <a:rPr lang="en-US" dirty="0"/>
              <a:t>A </a:t>
            </a:r>
            <a:r>
              <a:rPr lang="en-US" b="1" dirty="0"/>
              <a:t>favorite </a:t>
            </a:r>
            <a:r>
              <a:rPr lang="en-US" dirty="0"/>
              <a:t>hobby or past time as a child</a:t>
            </a:r>
          </a:p>
          <a:p>
            <a:pPr marL="457200" indent="-457200">
              <a:lnSpc>
                <a:spcPct val="150000"/>
              </a:lnSpc>
              <a:buFont typeface="Wingdings" charset="2"/>
              <a:buChar char="v"/>
            </a:pPr>
            <a:r>
              <a:rPr lang="en-US" b="1" dirty="0"/>
              <a:t>Why you came to </a:t>
            </a:r>
            <a:r>
              <a:rPr lang="en-US" b="1" dirty="0" err="1"/>
              <a:t>ChefConf</a:t>
            </a:r>
            <a:r>
              <a:rPr lang="en-US" b="1" dirty="0"/>
              <a:t> </a:t>
            </a:r>
            <a:r>
              <a:rPr lang="en-US" dirty="0"/>
              <a:t>and</a:t>
            </a:r>
            <a:r>
              <a:rPr lang="en-US" b="1" dirty="0"/>
              <a:t> what you want to get out of it</a:t>
            </a:r>
          </a:p>
        </p:txBody>
      </p:sp>
    </p:spTree>
    <p:extLst>
      <p:ext uri="{BB962C8B-B14F-4D97-AF65-F5344CB8AC3E}">
        <p14:creationId xmlns:p14="http://schemas.microsoft.com/office/powerpoint/2010/main" val="796282014"/>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54123514"/>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1463744580"/>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28536337"/>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Test Duplication</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Both of these web services share a common interface even if the implementation differs. Creating a shared set of tests for the service would enable you to test both services and immediately handle any future implementations..</a:t>
            </a:r>
          </a:p>
        </p:txBody>
      </p:sp>
    </p:spTree>
    <p:extLst>
      <p:ext uri="{BB962C8B-B14F-4D97-AF65-F5344CB8AC3E}">
        <p14:creationId xmlns:p14="http://schemas.microsoft.com/office/powerpoint/2010/main" val="839263020"/>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6E75-5364-1040-A150-5D2C97151599}"/>
              </a:ext>
            </a:extLst>
          </p:cNvPr>
          <p:cNvSpPr>
            <a:spLocks noGrp="1"/>
          </p:cNvSpPr>
          <p:nvPr>
            <p:ph type="ctrTitle"/>
          </p:nvPr>
        </p:nvSpPr>
        <p:spPr/>
        <p:txBody>
          <a:bodyPr>
            <a:normAutofit fontScale="90000"/>
          </a:bodyPr>
          <a:lstStyle/>
          <a:p>
            <a:r>
              <a:rPr lang="en-US" dirty="0"/>
              <a:t>Objective</a:t>
            </a:r>
          </a:p>
        </p:txBody>
      </p:sp>
      <p:sp>
        <p:nvSpPr>
          <p:cNvPr id="3" name="Subtitle 2">
            <a:extLst>
              <a:ext uri="{FF2B5EF4-FFF2-40B4-BE49-F238E27FC236}">
                <a16:creationId xmlns:a16="http://schemas.microsoft.com/office/drawing/2014/main" id="{87F4DF91-3257-E84B-8B51-0A52D2DEBCA9}"/>
              </a:ext>
            </a:extLst>
          </p:cNvPr>
          <p:cNvSpPr>
            <a:spLocks noGrp="1"/>
          </p:cNvSpPr>
          <p:nvPr>
            <p:ph type="subTitle" idx="1"/>
          </p:nvPr>
        </p:nvSpPr>
        <p:spPr/>
        <p:txBody>
          <a:bodyPr/>
          <a:lstStyle/>
          <a:p>
            <a:r>
              <a:rPr lang="en-US" dirty="0"/>
              <a:t>Reduce duplication of tests across these cookbooks by collecting the </a:t>
            </a:r>
            <a:r>
              <a:rPr lang="en-US" dirty="0" err="1"/>
              <a:t>InSpec</a:t>
            </a:r>
            <a:r>
              <a:rPr lang="en-US" dirty="0"/>
              <a:t> tests/controls into a single artifact called an </a:t>
            </a:r>
            <a:r>
              <a:rPr lang="en-US" dirty="0" err="1"/>
              <a:t>InSpec</a:t>
            </a:r>
            <a:r>
              <a:rPr lang="en-US" dirty="0"/>
              <a:t> profile.</a:t>
            </a:r>
          </a:p>
        </p:txBody>
      </p:sp>
    </p:spTree>
    <p:extLst>
      <p:ext uri="{BB962C8B-B14F-4D97-AF65-F5344CB8AC3E}">
        <p14:creationId xmlns:p14="http://schemas.microsoft.com/office/powerpoint/2010/main" val="949494919"/>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775265209"/>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Refactoring Tests</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q"/>
            </a:pPr>
            <a:r>
              <a:rPr lang="en-US" dirty="0"/>
              <a:t>Initializing an </a:t>
            </a:r>
            <a:r>
              <a:rPr lang="en-US" dirty="0" err="1"/>
              <a:t>InSpec</a:t>
            </a:r>
            <a:r>
              <a:rPr lang="en-US" dirty="0"/>
              <a:t> profile</a:t>
            </a:r>
          </a:p>
          <a:p>
            <a:pPr marL="457200" indent="-457200">
              <a:lnSpc>
                <a:spcPct val="150000"/>
              </a:lnSpc>
              <a:buFont typeface="Wingdings" pitchFamily="2" charset="2"/>
              <a:buChar char="q"/>
            </a:pPr>
            <a:r>
              <a:rPr lang="en-US" dirty="0"/>
              <a:t>Using an </a:t>
            </a:r>
            <a:r>
              <a:rPr lang="en-US" dirty="0" err="1"/>
              <a:t>InSpec</a:t>
            </a:r>
            <a:r>
              <a:rPr lang="en-US" dirty="0"/>
              <a:t> profiles with Test Kitchen</a:t>
            </a:r>
          </a:p>
          <a:p>
            <a:pPr marL="457200" indent="-457200">
              <a:lnSpc>
                <a:spcPct val="150000"/>
              </a:lnSpc>
              <a:buFont typeface="Wingdings" pitchFamily="2" charset="2"/>
              <a:buChar char="q"/>
            </a:pPr>
            <a:r>
              <a:rPr lang="en-US" dirty="0"/>
              <a:t>Managing platform specific tests</a:t>
            </a:r>
          </a:p>
          <a:p>
            <a:pPr>
              <a:lnSpc>
                <a:spcPct val="150000"/>
              </a:lnSpc>
            </a:pPr>
            <a:endParaRPr lang="en-US" dirty="0"/>
          </a:p>
        </p:txBody>
      </p:sp>
    </p:spTree>
    <p:extLst>
      <p:ext uri="{BB962C8B-B14F-4D97-AF65-F5344CB8AC3E}">
        <p14:creationId xmlns:p14="http://schemas.microsoft.com/office/powerpoint/2010/main" val="3754324246"/>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50ABF-6CB8-3745-915D-B23D7B68D104}"/>
              </a:ext>
            </a:extLst>
          </p:cNvPr>
          <p:cNvSpPr>
            <a:spLocks noGrp="1"/>
          </p:cNvSpPr>
          <p:nvPr>
            <p:ph type="ctrTitle"/>
          </p:nvPr>
        </p:nvSpPr>
        <p:spPr/>
        <p:txBody>
          <a:bodyPr>
            <a:normAutofit fontScale="90000"/>
          </a:bodyPr>
          <a:lstStyle/>
          <a:p>
            <a:r>
              <a:rPr lang="en-US" dirty="0"/>
              <a:t>Initialize an </a:t>
            </a:r>
            <a:r>
              <a:rPr lang="en-US" dirty="0" err="1"/>
              <a:t>InSpec</a:t>
            </a:r>
            <a:r>
              <a:rPr lang="en-US" dirty="0"/>
              <a:t> Profile</a:t>
            </a:r>
          </a:p>
        </p:txBody>
      </p:sp>
      <p:sp>
        <p:nvSpPr>
          <p:cNvPr id="3" name="Subtitle 2">
            <a:extLst>
              <a:ext uri="{FF2B5EF4-FFF2-40B4-BE49-F238E27FC236}">
                <a16:creationId xmlns:a16="http://schemas.microsoft.com/office/drawing/2014/main" id="{9CB92A14-DC4F-7D43-A54B-B0C5894804D7}"/>
              </a:ext>
            </a:extLst>
          </p:cNvPr>
          <p:cNvSpPr>
            <a:spLocks noGrp="1"/>
          </p:cNvSpPr>
          <p:nvPr>
            <p:ph type="subTitle" idx="1"/>
          </p:nvPr>
        </p:nvSpPr>
        <p:spPr>
          <a:xfrm>
            <a:off x="1671638" y="3271838"/>
            <a:ext cx="12319000" cy="1887991"/>
          </a:xfrm>
        </p:spPr>
        <p:txBody>
          <a:bodyPr/>
          <a:lstStyle/>
          <a:p>
            <a:r>
              <a:rPr lang="en-US" dirty="0" err="1"/>
              <a:t>InSpec</a:t>
            </a:r>
            <a:r>
              <a:rPr lang="en-US" dirty="0"/>
              <a:t> controls can be defined in their own artifact. This enables them to be reused across cookbook test suites and used to scan your target infrastructure.</a:t>
            </a:r>
          </a:p>
        </p:txBody>
      </p:sp>
      <p:sp>
        <p:nvSpPr>
          <p:cNvPr id="7" name="Subtitle 2">
            <a:extLst>
              <a:ext uri="{FF2B5EF4-FFF2-40B4-BE49-F238E27FC236}">
                <a16:creationId xmlns:a16="http://schemas.microsoft.com/office/drawing/2014/main" id="{D320EC7D-CBBD-CA4D-8382-32321E40EF77}"/>
              </a:ext>
            </a:extLst>
          </p:cNvPr>
          <p:cNvSpPr txBox="1">
            <a:spLocks/>
          </p:cNvSpPr>
          <p:nvPr/>
        </p:nvSpPr>
        <p:spPr bwMode="white">
          <a:xfrm>
            <a:off x="1671637" y="5159829"/>
            <a:ext cx="12319000" cy="2334985"/>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cd ~</a:t>
            </a:r>
          </a:p>
          <a:p>
            <a:r>
              <a:rPr lang="en-US" b="1" dirty="0">
                <a:solidFill>
                  <a:schemeClr val="bg1"/>
                </a:solidFill>
                <a:latin typeface="Courier New" panose="02070309020205020404" pitchFamily="49" charset="0"/>
                <a:cs typeface="Courier New" panose="02070309020205020404" pitchFamily="49" charset="0"/>
              </a:rPr>
              <a:t>&gt; </a:t>
            </a:r>
            <a:r>
              <a:rPr lang="en-US" b="1" dirty="0" err="1">
                <a:solidFill>
                  <a:schemeClr val="bg1"/>
                </a:solidFill>
                <a:latin typeface="Courier New" panose="02070309020205020404" pitchFamily="49" charset="0"/>
                <a:cs typeface="Courier New" panose="02070309020205020404" pitchFamily="49" charset="0"/>
              </a:rPr>
              <a:t>mkdir</a:t>
            </a:r>
            <a:r>
              <a:rPr lang="en-US" b="1" dirty="0">
                <a:solidFill>
                  <a:schemeClr val="bg1"/>
                </a:solidFill>
                <a:latin typeface="Courier New" panose="02070309020205020404" pitchFamily="49" charset="0"/>
                <a:cs typeface="Courier New" panose="02070309020205020404" pitchFamily="49" charset="0"/>
              </a:rPr>
              <a:t> profiles</a:t>
            </a:r>
          </a:p>
          <a:p>
            <a:r>
              <a:rPr lang="en-US" b="1" dirty="0">
                <a:solidFill>
                  <a:schemeClr val="bg1"/>
                </a:solidFill>
                <a:latin typeface="Courier New" panose="02070309020205020404" pitchFamily="49" charset="0"/>
                <a:cs typeface="Courier New" panose="02070309020205020404" pitchFamily="49" charset="0"/>
              </a:rPr>
              <a:t>&gt; cd profiles</a:t>
            </a:r>
          </a:p>
          <a:p>
            <a:endParaRPr lang="en-US" b="1" dirty="0">
              <a:solidFill>
                <a:schemeClr val="bg1"/>
              </a:solidFill>
              <a:latin typeface="Courier New" panose="02070309020205020404" pitchFamily="49" charset="0"/>
              <a:cs typeface="Courier New" panose="02070309020205020404" pitchFamily="49" charset="0"/>
            </a:endParaRPr>
          </a:p>
          <a:p>
            <a:r>
              <a:rPr lang="en-US" b="1" dirty="0">
                <a:solidFill>
                  <a:schemeClr val="bg1"/>
                </a:solidFill>
                <a:latin typeface="Courier New" panose="02070309020205020404" pitchFamily="49" charset="0"/>
                <a:cs typeface="Courier New" panose="02070309020205020404" pitchFamily="49" charset="0"/>
              </a:rPr>
              <a:t>&gt; </a:t>
            </a:r>
            <a:r>
              <a:rPr lang="en-US" b="1" dirty="0" err="1">
                <a:solidFill>
                  <a:schemeClr val="bg1"/>
                </a:solidFill>
                <a:latin typeface="Courier New" panose="02070309020205020404" pitchFamily="49" charset="0"/>
                <a:cs typeface="Courier New" panose="02070309020205020404" pitchFamily="49" charset="0"/>
              </a:rPr>
              <a:t>inspec</a:t>
            </a:r>
            <a:r>
              <a:rPr lang="en-US" b="1" dirty="0">
                <a:solidFill>
                  <a:schemeClr val="bg1"/>
                </a:solidFill>
                <a:latin typeface="Courier New" panose="02070309020205020404" pitchFamily="49" charset="0"/>
                <a:cs typeface="Courier New" panose="02070309020205020404" pitchFamily="49" charset="0"/>
              </a:rPr>
              <a:t> </a:t>
            </a:r>
            <a:r>
              <a:rPr lang="en-US" b="1" dirty="0" err="1">
                <a:solidFill>
                  <a:schemeClr val="bg1"/>
                </a:solidFill>
                <a:latin typeface="Courier New" panose="02070309020205020404" pitchFamily="49" charset="0"/>
                <a:cs typeface="Courier New" panose="02070309020205020404" pitchFamily="49" charset="0"/>
              </a:rPr>
              <a:t>init</a:t>
            </a:r>
            <a:r>
              <a:rPr lang="en-US" b="1" dirty="0">
                <a:solidFill>
                  <a:schemeClr val="bg1"/>
                </a:solidFill>
                <a:latin typeface="Courier New" panose="02070309020205020404" pitchFamily="49" charset="0"/>
                <a:cs typeface="Courier New" panose="02070309020205020404" pitchFamily="49" charset="0"/>
              </a:rPr>
              <a:t> profile </a:t>
            </a:r>
            <a:r>
              <a:rPr lang="en-US" b="1" dirty="0" err="1">
                <a:solidFill>
                  <a:schemeClr val="bg1"/>
                </a:solidFill>
                <a:latin typeface="Courier New" panose="02070309020205020404" pitchFamily="49" charset="0"/>
                <a:cs typeface="Courier New" panose="02070309020205020404" pitchFamily="49" charset="0"/>
              </a:rPr>
              <a:t>webservice</a:t>
            </a:r>
            <a:r>
              <a:rPr lang="en-US" b="1" dirty="0">
                <a:solidFill>
                  <a:schemeClr val="bg1"/>
                </a:solidFill>
                <a:latin typeface="Courier New" panose="02070309020205020404" pitchFamily="49" charset="0"/>
                <a:cs typeface="Courier New" panose="02070309020205020404" pitchFamily="49" charset="0"/>
              </a:rPr>
              <a:t>-baseline</a:t>
            </a:r>
          </a:p>
        </p:txBody>
      </p:sp>
    </p:spTree>
    <p:extLst>
      <p:ext uri="{BB962C8B-B14F-4D97-AF65-F5344CB8AC3E}">
        <p14:creationId xmlns:p14="http://schemas.microsoft.com/office/powerpoint/2010/main" val="2415421515"/>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50ABF-6CB8-3745-915D-B23D7B68D104}"/>
              </a:ext>
            </a:extLst>
          </p:cNvPr>
          <p:cNvSpPr>
            <a:spLocks noGrp="1"/>
          </p:cNvSpPr>
          <p:nvPr>
            <p:ph type="ctrTitle"/>
          </p:nvPr>
        </p:nvSpPr>
        <p:spPr/>
        <p:txBody>
          <a:bodyPr>
            <a:normAutofit fontScale="90000"/>
          </a:bodyPr>
          <a:lstStyle/>
          <a:p>
            <a:r>
              <a:rPr lang="en-US" dirty="0"/>
              <a:t>Anatomy of an </a:t>
            </a:r>
            <a:r>
              <a:rPr lang="en-US" dirty="0" err="1"/>
              <a:t>InSpec</a:t>
            </a:r>
            <a:r>
              <a:rPr lang="en-US" dirty="0"/>
              <a:t> Profile</a:t>
            </a:r>
          </a:p>
        </p:txBody>
      </p:sp>
      <p:sp>
        <p:nvSpPr>
          <p:cNvPr id="3" name="Subtitle 2">
            <a:extLst>
              <a:ext uri="{FF2B5EF4-FFF2-40B4-BE49-F238E27FC236}">
                <a16:creationId xmlns:a16="http://schemas.microsoft.com/office/drawing/2014/main" id="{9CB92A14-DC4F-7D43-A54B-B0C5894804D7}"/>
              </a:ext>
            </a:extLst>
          </p:cNvPr>
          <p:cNvSpPr>
            <a:spLocks noGrp="1"/>
          </p:cNvSpPr>
          <p:nvPr>
            <p:ph type="subTitle" idx="1"/>
          </p:nvPr>
        </p:nvSpPr>
        <p:spPr>
          <a:xfrm>
            <a:off x="1671638" y="3271839"/>
            <a:ext cx="12319000" cy="793975"/>
          </a:xfrm>
        </p:spPr>
        <p:txBody>
          <a:bodyPr/>
          <a:lstStyle/>
          <a:p>
            <a:r>
              <a:rPr lang="en-US" dirty="0" err="1"/>
              <a:t>InSpec</a:t>
            </a:r>
            <a:r>
              <a:rPr lang="en-US" dirty="0"/>
              <a:t> profiles, like cookbooks have consistent file structure.</a:t>
            </a:r>
          </a:p>
        </p:txBody>
      </p:sp>
      <p:sp>
        <p:nvSpPr>
          <p:cNvPr id="7" name="Subtitle 2">
            <a:extLst>
              <a:ext uri="{FF2B5EF4-FFF2-40B4-BE49-F238E27FC236}">
                <a16:creationId xmlns:a16="http://schemas.microsoft.com/office/drawing/2014/main" id="{D320EC7D-CBBD-CA4D-8382-32321E40EF77}"/>
              </a:ext>
            </a:extLst>
          </p:cNvPr>
          <p:cNvSpPr txBox="1">
            <a:spLocks/>
          </p:cNvSpPr>
          <p:nvPr/>
        </p:nvSpPr>
        <p:spPr bwMode="white">
          <a:xfrm>
            <a:off x="1671638" y="4190322"/>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tree </a:t>
            </a:r>
            <a:r>
              <a:rPr lang="en-US" b="1" dirty="0" err="1">
                <a:solidFill>
                  <a:schemeClr val="bg1"/>
                </a:solidFill>
                <a:latin typeface="Courier New" panose="02070309020205020404" pitchFamily="49" charset="0"/>
                <a:cs typeface="Courier New" panose="02070309020205020404" pitchFamily="49" charset="0"/>
              </a:rPr>
              <a:t>webservice</a:t>
            </a:r>
            <a:r>
              <a:rPr lang="en-US" b="1" dirty="0">
                <a:solidFill>
                  <a:schemeClr val="bg1"/>
                </a:solidFill>
                <a:latin typeface="Courier New" panose="02070309020205020404" pitchFamily="49" charset="0"/>
                <a:cs typeface="Courier New" panose="02070309020205020404" pitchFamily="49" charset="0"/>
              </a:rPr>
              <a:t>-baseline</a:t>
            </a:r>
          </a:p>
        </p:txBody>
      </p:sp>
      <p:sp>
        <p:nvSpPr>
          <p:cNvPr id="8" name="Subtitle 2">
            <a:extLst>
              <a:ext uri="{FF2B5EF4-FFF2-40B4-BE49-F238E27FC236}">
                <a16:creationId xmlns:a16="http://schemas.microsoft.com/office/drawing/2014/main" id="{B23BF079-1ADF-B742-8D4B-92927F8506AD}"/>
              </a:ext>
            </a:extLst>
          </p:cNvPr>
          <p:cNvSpPr txBox="1">
            <a:spLocks/>
          </p:cNvSpPr>
          <p:nvPr/>
        </p:nvSpPr>
        <p:spPr bwMode="white">
          <a:xfrm>
            <a:off x="1671638" y="5059820"/>
            <a:ext cx="12319000" cy="2892193"/>
          </a:xfrm>
          <a:prstGeom prst="rect">
            <a:avLst/>
          </a:prstGeom>
          <a:solidFill>
            <a:schemeClr val="tx2"/>
          </a:solidFill>
        </p:spPr>
        <p:txBody>
          <a:bodyPr vert="horz" wrap="square" lIns="91440" tIns="91440" rIns="91440" bIns="91440" rtlCol="0" anchor="t">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err="1">
                <a:solidFill>
                  <a:schemeClr val="bg1"/>
                </a:solidFill>
                <a:latin typeface="Courier New" panose="02070309020205020404" pitchFamily="49" charset="0"/>
                <a:cs typeface="Courier New" panose="02070309020205020404" pitchFamily="49" charset="0"/>
              </a:rPr>
              <a:t>webservice</a:t>
            </a:r>
            <a:r>
              <a:rPr lang="en-US" b="1" dirty="0">
                <a:solidFill>
                  <a:schemeClr val="bg1"/>
                </a:solidFill>
                <a:latin typeface="Courier New" panose="02070309020205020404" pitchFamily="49" charset="0"/>
                <a:cs typeface="Courier New" panose="02070309020205020404" pitchFamily="49" charset="0"/>
              </a:rPr>
              <a:t>-baseline</a:t>
            </a:r>
          </a:p>
          <a:p>
            <a:r>
              <a:rPr lang="en-US" b="1" dirty="0">
                <a:solidFill>
                  <a:schemeClr val="bg1"/>
                </a:solidFill>
                <a:latin typeface="Courier New" panose="02070309020205020404" pitchFamily="49" charset="0"/>
                <a:cs typeface="Courier New" panose="02070309020205020404" pitchFamily="49" charset="0"/>
              </a:rPr>
              <a:t>├── </a:t>
            </a:r>
            <a:r>
              <a:rPr lang="en-US" b="1" dirty="0" err="1">
                <a:solidFill>
                  <a:schemeClr val="bg1"/>
                </a:solidFill>
                <a:latin typeface="Courier New" panose="02070309020205020404" pitchFamily="49" charset="0"/>
                <a:cs typeface="Courier New" panose="02070309020205020404" pitchFamily="49" charset="0"/>
              </a:rPr>
              <a:t>README.md</a:t>
            </a:r>
            <a:endParaRPr lang="en-US" b="1" dirty="0">
              <a:solidFill>
                <a:schemeClr val="bg1"/>
              </a:solidFill>
              <a:latin typeface="Courier New" panose="02070309020205020404" pitchFamily="49" charset="0"/>
              <a:cs typeface="Courier New" panose="02070309020205020404" pitchFamily="49" charset="0"/>
            </a:endParaRPr>
          </a:p>
          <a:p>
            <a:r>
              <a:rPr lang="en-US" b="1" dirty="0">
                <a:solidFill>
                  <a:schemeClr val="bg1"/>
                </a:solidFill>
                <a:latin typeface="Courier New" panose="02070309020205020404" pitchFamily="49" charset="0"/>
                <a:cs typeface="Courier New" panose="02070309020205020404" pitchFamily="49" charset="0"/>
              </a:rPr>
              <a:t>├── controls</a:t>
            </a:r>
          </a:p>
          <a:p>
            <a:r>
              <a:rPr lang="en-US" b="1" dirty="0">
                <a:solidFill>
                  <a:schemeClr val="bg1"/>
                </a:solidFill>
                <a:latin typeface="Courier New" panose="02070309020205020404" pitchFamily="49" charset="0"/>
                <a:cs typeface="Courier New" panose="02070309020205020404" pitchFamily="49" charset="0"/>
              </a:rPr>
              <a:t>│   └── </a:t>
            </a:r>
            <a:r>
              <a:rPr lang="en-US" b="1" dirty="0" err="1">
                <a:solidFill>
                  <a:schemeClr val="bg1"/>
                </a:solidFill>
                <a:latin typeface="Courier New" panose="02070309020205020404" pitchFamily="49" charset="0"/>
                <a:cs typeface="Courier New" panose="02070309020205020404" pitchFamily="49" charset="0"/>
              </a:rPr>
              <a:t>example.rb</a:t>
            </a:r>
            <a:endParaRPr lang="en-US" b="1" dirty="0">
              <a:solidFill>
                <a:schemeClr val="bg1"/>
              </a:solidFill>
              <a:latin typeface="Courier New" panose="02070309020205020404" pitchFamily="49" charset="0"/>
              <a:cs typeface="Courier New" panose="02070309020205020404" pitchFamily="49" charset="0"/>
            </a:endParaRPr>
          </a:p>
          <a:p>
            <a:r>
              <a:rPr lang="en-US" b="1" dirty="0">
                <a:solidFill>
                  <a:schemeClr val="bg1"/>
                </a:solidFill>
                <a:latin typeface="Courier New" panose="02070309020205020404" pitchFamily="49" charset="0"/>
                <a:cs typeface="Courier New" panose="02070309020205020404" pitchFamily="49" charset="0"/>
              </a:rPr>
              <a:t>├── </a:t>
            </a:r>
            <a:r>
              <a:rPr lang="en-US" b="1" dirty="0" err="1">
                <a:solidFill>
                  <a:schemeClr val="bg1"/>
                </a:solidFill>
                <a:latin typeface="Courier New" panose="02070309020205020404" pitchFamily="49" charset="0"/>
                <a:cs typeface="Courier New" panose="02070309020205020404" pitchFamily="49" charset="0"/>
              </a:rPr>
              <a:t>inspec.yml</a:t>
            </a:r>
            <a:endParaRPr lang="en-US" b="1" dirty="0">
              <a:solidFill>
                <a:schemeClr val="bg1"/>
              </a:solidFill>
              <a:latin typeface="Courier New" panose="02070309020205020404" pitchFamily="49" charset="0"/>
              <a:cs typeface="Courier New" panose="02070309020205020404" pitchFamily="49" charset="0"/>
            </a:endParaRPr>
          </a:p>
          <a:p>
            <a:r>
              <a:rPr lang="en-US" b="1" dirty="0">
                <a:solidFill>
                  <a:schemeClr val="bg1"/>
                </a:solidFill>
                <a:latin typeface="Courier New" panose="02070309020205020404" pitchFamily="49" charset="0"/>
                <a:cs typeface="Courier New" panose="02070309020205020404" pitchFamily="49" charset="0"/>
              </a:rPr>
              <a:t>└── libraries</a:t>
            </a:r>
          </a:p>
        </p:txBody>
      </p:sp>
    </p:spTree>
    <p:extLst>
      <p:ext uri="{BB962C8B-B14F-4D97-AF65-F5344CB8AC3E}">
        <p14:creationId xmlns:p14="http://schemas.microsoft.com/office/powerpoint/2010/main" val="1298543420"/>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Refactoring Tests</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Initializing an </a:t>
            </a:r>
            <a:r>
              <a:rPr lang="en-US" dirty="0" err="1"/>
              <a:t>InSpec</a:t>
            </a:r>
            <a:r>
              <a:rPr lang="en-US" dirty="0"/>
              <a:t> profile</a:t>
            </a:r>
          </a:p>
          <a:p>
            <a:pPr marL="457200" indent="-457200">
              <a:lnSpc>
                <a:spcPct val="150000"/>
              </a:lnSpc>
              <a:buFont typeface="Wingdings" pitchFamily="2" charset="2"/>
              <a:buChar char="q"/>
            </a:pPr>
            <a:r>
              <a:rPr lang="en-US" dirty="0"/>
              <a:t>Using an </a:t>
            </a:r>
            <a:r>
              <a:rPr lang="en-US" dirty="0" err="1"/>
              <a:t>InSpec</a:t>
            </a:r>
            <a:r>
              <a:rPr lang="en-US" dirty="0"/>
              <a:t> profiles with Test Kitchen</a:t>
            </a:r>
          </a:p>
          <a:p>
            <a:pPr marL="457200" indent="-457200">
              <a:lnSpc>
                <a:spcPct val="150000"/>
              </a:lnSpc>
              <a:buFont typeface="Wingdings" pitchFamily="2" charset="2"/>
              <a:buChar char="q"/>
            </a:pPr>
            <a:r>
              <a:rPr lang="en-US" dirty="0"/>
              <a:t>Managing platform specific tests</a:t>
            </a:r>
          </a:p>
        </p:txBody>
      </p:sp>
    </p:spTree>
    <p:extLst>
      <p:ext uri="{BB962C8B-B14F-4D97-AF65-F5344CB8AC3E}">
        <p14:creationId xmlns:p14="http://schemas.microsoft.com/office/powerpoint/2010/main" val="212300513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DD9FB0-A196-9546-9F3F-257011C134E7}"/>
              </a:ext>
            </a:extLst>
          </p:cNvPr>
          <p:cNvGrpSpPr/>
          <p:nvPr/>
        </p:nvGrpSpPr>
        <p:grpSpPr>
          <a:xfrm>
            <a:off x="1389939" y="363121"/>
            <a:ext cx="13476121" cy="1974678"/>
            <a:chOff x="1127314" y="5705581"/>
            <a:chExt cx="13476121" cy="1974678"/>
          </a:xfrm>
        </p:grpSpPr>
        <p:sp>
          <p:nvSpPr>
            <p:cNvPr id="31" name="Round Diagonal Corner Rectangle 30">
              <a:extLst>
                <a:ext uri="{FF2B5EF4-FFF2-40B4-BE49-F238E27FC236}">
                  <a16:creationId xmlns:a16="http://schemas.microsoft.com/office/drawing/2014/main" id="{09F31EC0-2B13-2D4E-8C65-B7FED3A0A5C1}"/>
                </a:ext>
              </a:extLst>
            </p:cNvPr>
            <p:cNvSpPr/>
            <p:nvPr/>
          </p:nvSpPr>
          <p:spPr bwMode="auto">
            <a:xfrm>
              <a:off x="1574800" y="6474102"/>
              <a:ext cx="13028635" cy="1206157"/>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defTabSz="914099"/>
              <a:r>
                <a:rPr lang="en-US" sz="3600"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Slack - </a:t>
              </a:r>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running_with_scissors</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32" name="Picture 31">
              <a:extLst>
                <a:ext uri="{FF2B5EF4-FFF2-40B4-BE49-F238E27FC236}">
                  <a16:creationId xmlns:a16="http://schemas.microsoft.com/office/drawing/2014/main" id="{C8A9B82A-5DD4-6447-B56E-6E4FC5AC4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314" y="5705581"/>
              <a:ext cx="1556145" cy="1630023"/>
            </a:xfrm>
            <a:prstGeom prst="rect">
              <a:avLst/>
            </a:prstGeom>
            <a:effectLst/>
          </p:spPr>
        </p:pic>
      </p:grpSp>
      <p:grpSp>
        <p:nvGrpSpPr>
          <p:cNvPr id="8" name="Group 7">
            <a:extLst>
              <a:ext uri="{FF2B5EF4-FFF2-40B4-BE49-F238E27FC236}">
                <a16:creationId xmlns:a16="http://schemas.microsoft.com/office/drawing/2014/main" id="{9FBACAC8-A18F-E64C-9287-CD5B1B4BEE2F}"/>
              </a:ext>
            </a:extLst>
          </p:cNvPr>
          <p:cNvGrpSpPr/>
          <p:nvPr/>
        </p:nvGrpSpPr>
        <p:grpSpPr>
          <a:xfrm>
            <a:off x="9155571" y="5943784"/>
            <a:ext cx="6973429" cy="1521211"/>
            <a:chOff x="9092601" y="6373001"/>
            <a:chExt cx="6973429" cy="1521211"/>
          </a:xfrm>
        </p:grpSpPr>
        <p:sp>
          <p:nvSpPr>
            <p:cNvPr id="34" name="Round Diagonal Corner Rectangle 33">
              <a:extLst>
                <a:ext uri="{FF2B5EF4-FFF2-40B4-BE49-F238E27FC236}">
                  <a16:creationId xmlns:a16="http://schemas.microsoft.com/office/drawing/2014/main" id="{402E59FB-5F69-154F-AB66-60B9FB3DAC59}"/>
                </a:ext>
              </a:extLst>
            </p:cNvPr>
            <p:cNvSpPr/>
            <p:nvPr/>
          </p:nvSpPr>
          <p:spPr bwMode="auto">
            <a:xfrm>
              <a:off x="9092601" y="7135001"/>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burtlo</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sp>
          <p:nvSpPr>
            <p:cNvPr id="35" name="TextBox 34">
              <a:extLst>
                <a:ext uri="{FF2B5EF4-FFF2-40B4-BE49-F238E27FC236}">
                  <a16:creationId xmlns:a16="http://schemas.microsoft.com/office/drawing/2014/main" id="{766626B4-4A9D-234A-B95C-A7876EC93D22}"/>
                </a:ext>
              </a:extLst>
            </p:cNvPr>
            <p:cNvSpPr txBox="1"/>
            <p:nvPr/>
          </p:nvSpPr>
          <p:spPr bwMode="white">
            <a:xfrm>
              <a:off x="9110661" y="6373001"/>
              <a:ext cx="695536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Franklin Webber</a:t>
              </a:r>
            </a:p>
          </p:txBody>
        </p:sp>
      </p:grpSp>
      <p:grpSp>
        <p:nvGrpSpPr>
          <p:cNvPr id="3" name="Group 2">
            <a:extLst>
              <a:ext uri="{FF2B5EF4-FFF2-40B4-BE49-F238E27FC236}">
                <a16:creationId xmlns:a16="http://schemas.microsoft.com/office/drawing/2014/main" id="{9FA2B59C-15D2-A04F-B1E9-5CF0721F5709}"/>
              </a:ext>
            </a:extLst>
          </p:cNvPr>
          <p:cNvGrpSpPr/>
          <p:nvPr/>
        </p:nvGrpSpPr>
        <p:grpSpPr>
          <a:xfrm>
            <a:off x="1334690" y="2734657"/>
            <a:ext cx="5874882" cy="2211607"/>
            <a:chOff x="1286637" y="3052180"/>
            <a:chExt cx="5874882" cy="2211607"/>
          </a:xfrm>
        </p:grpSpPr>
        <p:sp>
          <p:nvSpPr>
            <p:cNvPr id="20" name="TextBox 19">
              <a:extLst>
                <a:ext uri="{FF2B5EF4-FFF2-40B4-BE49-F238E27FC236}">
                  <a16:creationId xmlns:a16="http://schemas.microsoft.com/office/drawing/2014/main" id="{73570A5C-20CD-5F49-ABFE-DECD84A413ED}"/>
                </a:ext>
              </a:extLst>
            </p:cNvPr>
            <p:cNvSpPr txBox="1"/>
            <p:nvPr/>
          </p:nvSpPr>
          <p:spPr bwMode="white">
            <a:xfrm>
              <a:off x="1286637" y="3670507"/>
              <a:ext cx="522317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Nick </a:t>
              </a:r>
              <a:r>
                <a:rPr lang="en-US" sz="3600" b="1" dirty="0" err="1">
                  <a:solidFill>
                    <a:schemeClr val="accent1"/>
                  </a:solidFill>
                  <a:latin typeface="Raleway-v4020" pitchFamily="2" charset="77"/>
                </a:rPr>
                <a:t>Rycar</a:t>
              </a:r>
              <a:endParaRPr lang="en-US" sz="3600" b="1" dirty="0">
                <a:solidFill>
                  <a:schemeClr val="accent1"/>
                </a:solidFill>
                <a:latin typeface="Raleway-v4020" pitchFamily="2" charset="77"/>
              </a:endParaRPr>
            </a:p>
          </p:txBody>
        </p:sp>
        <p:sp>
          <p:nvSpPr>
            <p:cNvPr id="37" name="Round Diagonal Corner Rectangle 36">
              <a:extLst>
                <a:ext uri="{FF2B5EF4-FFF2-40B4-BE49-F238E27FC236}">
                  <a16:creationId xmlns:a16="http://schemas.microsoft.com/office/drawing/2014/main" id="{CF2A69F5-88AD-5E4C-A03B-76367A342C11}"/>
                </a:ext>
              </a:extLst>
            </p:cNvPr>
            <p:cNvSpPr/>
            <p:nvPr/>
          </p:nvSpPr>
          <p:spPr bwMode="auto">
            <a:xfrm>
              <a:off x="1303375" y="4504576"/>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nrycar</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12" name="Picture 11">
              <a:extLst>
                <a:ext uri="{FF2B5EF4-FFF2-40B4-BE49-F238E27FC236}">
                  <a16:creationId xmlns:a16="http://schemas.microsoft.com/office/drawing/2014/main" id="{3A32B942-8129-5D43-874C-B124BDED876D}"/>
                </a:ext>
              </a:extLst>
            </p:cNvPr>
            <p:cNvPicPr>
              <a:picLocks noChangeAspect="1"/>
            </p:cNvPicPr>
            <p:nvPr/>
          </p:nvPicPr>
          <p:blipFill>
            <a:blip r:embed="rId4"/>
            <a:stretch>
              <a:fillRect/>
            </a:stretch>
          </p:blipFill>
          <p:spPr>
            <a:xfrm>
              <a:off x="4949912" y="3052180"/>
              <a:ext cx="2211607" cy="2211607"/>
            </a:xfrm>
            <a:prstGeom prst="rect">
              <a:avLst/>
            </a:prstGeom>
          </p:spPr>
        </p:pic>
      </p:grpSp>
      <p:grpSp>
        <p:nvGrpSpPr>
          <p:cNvPr id="5" name="Group 4">
            <a:extLst>
              <a:ext uri="{FF2B5EF4-FFF2-40B4-BE49-F238E27FC236}">
                <a16:creationId xmlns:a16="http://schemas.microsoft.com/office/drawing/2014/main" id="{BB296EF1-72F4-994C-9D07-72055B859DFD}"/>
              </a:ext>
            </a:extLst>
          </p:cNvPr>
          <p:cNvGrpSpPr/>
          <p:nvPr/>
        </p:nvGrpSpPr>
        <p:grpSpPr>
          <a:xfrm>
            <a:off x="1334690" y="5092590"/>
            <a:ext cx="5948934" cy="2400300"/>
            <a:chOff x="1271720" y="5373806"/>
            <a:chExt cx="5948934" cy="2400300"/>
          </a:xfrm>
        </p:grpSpPr>
        <p:sp>
          <p:nvSpPr>
            <p:cNvPr id="23" name="TextBox 22">
              <a:extLst>
                <a:ext uri="{FF2B5EF4-FFF2-40B4-BE49-F238E27FC236}">
                  <a16:creationId xmlns:a16="http://schemas.microsoft.com/office/drawing/2014/main" id="{E7716C1C-F605-D943-96C4-8447D8B74AB7}"/>
                </a:ext>
              </a:extLst>
            </p:cNvPr>
            <p:cNvSpPr txBox="1"/>
            <p:nvPr/>
          </p:nvSpPr>
          <p:spPr bwMode="white">
            <a:xfrm>
              <a:off x="1271720" y="6225000"/>
              <a:ext cx="5310272"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Damien O'Neal</a:t>
              </a:r>
            </a:p>
          </p:txBody>
        </p:sp>
        <p:sp>
          <p:nvSpPr>
            <p:cNvPr id="36" name="Round Diagonal Corner Rectangle 35">
              <a:extLst>
                <a:ext uri="{FF2B5EF4-FFF2-40B4-BE49-F238E27FC236}">
                  <a16:creationId xmlns:a16="http://schemas.microsoft.com/office/drawing/2014/main" id="{A99993D6-2BC3-0347-A033-55588F3A8CB9}"/>
                </a:ext>
              </a:extLst>
            </p:cNvPr>
            <p:cNvSpPr/>
            <p:nvPr/>
          </p:nvSpPr>
          <p:spPr bwMode="auto">
            <a:xfrm>
              <a:off x="1310898" y="7014895"/>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09728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@Damien</a:t>
              </a:r>
            </a:p>
          </p:txBody>
        </p:sp>
        <p:pic>
          <p:nvPicPr>
            <p:cNvPr id="15" name="Picture 14">
              <a:extLst>
                <a:ext uri="{FF2B5EF4-FFF2-40B4-BE49-F238E27FC236}">
                  <a16:creationId xmlns:a16="http://schemas.microsoft.com/office/drawing/2014/main" id="{D65ECF47-69CE-5742-BE3F-569FCBABDC48}"/>
                </a:ext>
              </a:extLst>
            </p:cNvPr>
            <p:cNvPicPr>
              <a:picLocks noChangeAspect="1"/>
            </p:cNvPicPr>
            <p:nvPr/>
          </p:nvPicPr>
          <p:blipFill rotWithShape="1">
            <a:blip r:embed="rId5"/>
            <a:srcRect l="20994" t="-313" r="1055" b="22363"/>
            <a:stretch/>
          </p:blipFill>
          <p:spPr>
            <a:xfrm>
              <a:off x="4921954" y="5373806"/>
              <a:ext cx="2298700" cy="2400300"/>
            </a:xfrm>
            <a:prstGeom prst="rect">
              <a:avLst/>
            </a:prstGeom>
          </p:spPr>
        </p:pic>
      </p:grpSp>
      <p:grpSp>
        <p:nvGrpSpPr>
          <p:cNvPr id="6" name="Group 5">
            <a:extLst>
              <a:ext uri="{FF2B5EF4-FFF2-40B4-BE49-F238E27FC236}">
                <a16:creationId xmlns:a16="http://schemas.microsoft.com/office/drawing/2014/main" id="{6FED85CB-FF79-4C4D-9A51-97B8539D8EE3}"/>
              </a:ext>
            </a:extLst>
          </p:cNvPr>
          <p:cNvGrpSpPr/>
          <p:nvPr/>
        </p:nvGrpSpPr>
        <p:grpSpPr>
          <a:xfrm>
            <a:off x="9155571" y="2884845"/>
            <a:ext cx="6973429" cy="2121408"/>
            <a:chOff x="9092601" y="3166061"/>
            <a:chExt cx="6973429" cy="2121408"/>
          </a:xfrm>
        </p:grpSpPr>
        <p:sp>
          <p:nvSpPr>
            <p:cNvPr id="26" name="TextBox 25">
              <a:extLst>
                <a:ext uri="{FF2B5EF4-FFF2-40B4-BE49-F238E27FC236}">
                  <a16:creationId xmlns:a16="http://schemas.microsoft.com/office/drawing/2014/main" id="{DF51AF34-45C1-1546-A7E0-EC0B5CB94BE0}"/>
                </a:ext>
              </a:extLst>
            </p:cNvPr>
            <p:cNvSpPr txBox="1"/>
            <p:nvPr/>
          </p:nvSpPr>
          <p:spPr bwMode="white">
            <a:xfrm>
              <a:off x="9110661" y="3634200"/>
              <a:ext cx="6955369" cy="751905"/>
            </a:xfrm>
            <a:prstGeom prst="rect">
              <a:avLst/>
            </a:prstGeom>
          </p:spPr>
          <p:txBody>
            <a:bodyPr vert="horz" wrap="square" lIns="91440" tIns="91440" rIns="91440" bIns="91440" rtlCol="0">
              <a:normAutofit/>
            </a:bodyPr>
            <a:lstStyle/>
            <a:p>
              <a:r>
                <a:rPr lang="en-US" sz="3600" b="1" dirty="0">
                  <a:solidFill>
                    <a:schemeClr val="accent1"/>
                  </a:solidFill>
                  <a:latin typeface="Raleway-v4020" pitchFamily="2" charset="77"/>
                </a:rPr>
                <a:t>Galen Emery</a:t>
              </a:r>
            </a:p>
          </p:txBody>
        </p:sp>
        <p:sp>
          <p:nvSpPr>
            <p:cNvPr id="38" name="Round Diagonal Corner Rectangle 37">
              <a:extLst>
                <a:ext uri="{FF2B5EF4-FFF2-40B4-BE49-F238E27FC236}">
                  <a16:creationId xmlns:a16="http://schemas.microsoft.com/office/drawing/2014/main" id="{4AFB2464-0A78-E044-9F74-DA09CC698FC5}"/>
                </a:ext>
              </a:extLst>
            </p:cNvPr>
            <p:cNvSpPr/>
            <p:nvPr/>
          </p:nvSpPr>
          <p:spPr bwMode="auto">
            <a:xfrm>
              <a:off x="9092601" y="4498162"/>
              <a:ext cx="4817317" cy="759211"/>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defTabSz="914099"/>
              <a:r>
                <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a:t>
              </a:r>
              <a:r>
                <a:rPr lang="en-US" sz="3600" b="1" dirty="0" err="1">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galen</a:t>
              </a:r>
              <a:endParaRPr lang="en-US" sz="3600" b="1" dirty="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16" name="Picture 15">
              <a:extLst>
                <a:ext uri="{FF2B5EF4-FFF2-40B4-BE49-F238E27FC236}">
                  <a16:creationId xmlns:a16="http://schemas.microsoft.com/office/drawing/2014/main" id="{7DEC061A-392C-EA46-AD40-CA121FF5C98E}"/>
                </a:ext>
              </a:extLst>
            </p:cNvPr>
            <p:cNvPicPr>
              <a:picLocks noChangeAspect="1"/>
            </p:cNvPicPr>
            <p:nvPr/>
          </p:nvPicPr>
          <p:blipFill>
            <a:blip r:embed="rId6"/>
            <a:stretch>
              <a:fillRect/>
            </a:stretch>
          </p:blipFill>
          <p:spPr>
            <a:xfrm>
              <a:off x="12588346" y="3166061"/>
              <a:ext cx="2198673" cy="2121408"/>
            </a:xfrm>
            <a:prstGeom prst="rect">
              <a:avLst/>
            </a:prstGeom>
          </p:spPr>
        </p:pic>
      </p:grpSp>
      <p:pic>
        <p:nvPicPr>
          <p:cNvPr id="21" name="Picture 20">
            <a:extLst>
              <a:ext uri="{FF2B5EF4-FFF2-40B4-BE49-F238E27FC236}">
                <a16:creationId xmlns:a16="http://schemas.microsoft.com/office/drawing/2014/main" id="{27CFC1A6-B170-7347-B8D7-DF6938296CBE}"/>
              </a:ext>
            </a:extLst>
          </p:cNvPr>
          <p:cNvPicPr>
            <a:picLocks noChangeAspect="1"/>
          </p:cNvPicPr>
          <p:nvPr/>
        </p:nvPicPr>
        <p:blipFill rotWithShape="1">
          <a:blip r:embed="rId7"/>
          <a:srcRect l="736" t="10437" r="58317"/>
          <a:stretch/>
        </p:blipFill>
        <p:spPr>
          <a:xfrm>
            <a:off x="12829688" y="5008815"/>
            <a:ext cx="2253742" cy="2435265"/>
          </a:xfrm>
          <a:prstGeom prst="rect">
            <a:avLst/>
          </a:prstGeom>
        </p:spPr>
      </p:pic>
    </p:spTree>
    <p:extLst>
      <p:ext uri="{BB962C8B-B14F-4D97-AF65-F5344CB8AC3E}">
        <p14:creationId xmlns:p14="http://schemas.microsoft.com/office/powerpoint/2010/main" val="1331448011"/>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Adding a new Test Location</a:t>
            </a:r>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lstStyle/>
          <a:p>
            <a:r>
              <a:rPr lang="en-US" dirty="0"/>
              <a:t># ... PLATFORMS ... #</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t>
            </a:r>
            <a:r>
              <a:rPr lang="en-US" dirty="0" err="1"/>
              <a:t>ruby_service</a:t>
            </a:r>
            <a:r>
              <a:rPr lang="en-US" dirty="0"/>
              <a:t>::default]</a:t>
            </a:r>
          </a:p>
          <a:p>
            <a:r>
              <a:rPr lang="en-US" dirty="0"/>
              <a:t>    verifier:</a:t>
            </a:r>
          </a:p>
          <a:p>
            <a:r>
              <a:rPr lang="en-US" dirty="0"/>
              <a:t>      </a:t>
            </a:r>
            <a:r>
              <a:rPr lang="en-US" dirty="0" err="1"/>
              <a:t>inspec_tests</a:t>
            </a:r>
            <a:r>
              <a:rPr lang="en-US" dirty="0"/>
              <a:t>:</a:t>
            </a:r>
          </a:p>
          <a:p>
            <a:r>
              <a:rPr lang="en-US" dirty="0"/>
              <a:t>        - test/integration/default</a:t>
            </a:r>
          </a:p>
          <a:p>
            <a:r>
              <a:rPr lang="en-US" dirty="0"/>
              <a:t>        - ../../profiles/</a:t>
            </a:r>
            <a:r>
              <a:rPr lang="en-US" dirty="0" err="1"/>
              <a:t>webservice</a:t>
            </a:r>
            <a:r>
              <a:rPr lang="en-US" dirty="0"/>
              <a:t>-baseline</a:t>
            </a:r>
          </a:p>
          <a:p>
            <a:r>
              <a:rPr lang="en-US" dirty="0"/>
              <a:t>    attributes:</a:t>
            </a: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a:t>~/cookbooks/ruby_service/.kitchen.yml</a:t>
            </a:r>
          </a:p>
        </p:txBody>
      </p:sp>
      <p:sp>
        <p:nvSpPr>
          <p:cNvPr id="10" name="Text Placeholder 9">
            <a:extLst>
              <a:ext uri="{FF2B5EF4-FFF2-40B4-BE49-F238E27FC236}">
                <a16:creationId xmlns:a16="http://schemas.microsoft.com/office/drawing/2014/main" id="{735B8FB3-C206-604B-9CEE-236489D21669}"/>
              </a:ext>
            </a:extLst>
          </p:cNvPr>
          <p:cNvSpPr>
            <a:spLocks noGrp="1"/>
          </p:cNvSpPr>
          <p:nvPr>
            <p:ph type="body" sz="quarter" idx="13"/>
          </p:nvPr>
        </p:nvSpPr>
        <p:spPr>
          <a:xfrm>
            <a:off x="1121104" y="6786896"/>
            <a:ext cx="14404273" cy="626533"/>
          </a:xfrm>
        </p:spPr>
        <p:txBody>
          <a:bodyPr/>
          <a:lstStyle/>
          <a:p>
            <a:endParaRPr lang="en-US" dirty="0"/>
          </a:p>
        </p:txBody>
      </p:sp>
    </p:spTree>
    <p:extLst>
      <p:ext uri="{BB962C8B-B14F-4D97-AF65-F5344CB8AC3E}">
        <p14:creationId xmlns:p14="http://schemas.microsoft.com/office/powerpoint/2010/main" val="3104962148"/>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4128-9D18-7449-9708-714F2B2168EE}"/>
              </a:ext>
            </a:extLst>
          </p:cNvPr>
          <p:cNvSpPr>
            <a:spLocks noGrp="1"/>
          </p:cNvSpPr>
          <p:nvPr>
            <p:ph type="title"/>
          </p:nvPr>
        </p:nvSpPr>
        <p:spPr/>
        <p:txBody>
          <a:bodyPr/>
          <a:lstStyle/>
          <a:p>
            <a:r>
              <a:rPr lang="en-US" dirty="0"/>
              <a:t>Adding Tests/Controls to the Profile</a:t>
            </a:r>
          </a:p>
        </p:txBody>
      </p:sp>
      <p:sp>
        <p:nvSpPr>
          <p:cNvPr id="3" name="Content Placeholder 2">
            <a:extLst>
              <a:ext uri="{FF2B5EF4-FFF2-40B4-BE49-F238E27FC236}">
                <a16:creationId xmlns:a16="http://schemas.microsoft.com/office/drawing/2014/main" id="{4233A6A5-F585-3641-BEAA-F9513D7F3E0E}"/>
              </a:ext>
            </a:extLst>
          </p:cNvPr>
          <p:cNvSpPr>
            <a:spLocks noGrp="1"/>
          </p:cNvSpPr>
          <p:nvPr>
            <p:ph sz="quarter" idx="10"/>
          </p:nvPr>
        </p:nvSpPr>
        <p:spPr/>
        <p:txBody>
          <a:bodyPr/>
          <a:lstStyle/>
          <a:p>
            <a:r>
              <a:rPr lang="en-US" dirty="0"/>
              <a:t>describe host('localhost', port: 8000, protocol: '</a:t>
            </a:r>
            <a:r>
              <a:rPr lang="en-US" dirty="0" err="1"/>
              <a:t>tcp</a:t>
            </a:r>
            <a:r>
              <a:rPr lang="en-US" dirty="0"/>
              <a:t>') do</a:t>
            </a:r>
          </a:p>
          <a:p>
            <a:r>
              <a:rPr lang="en-US" dirty="0"/>
              <a:t>  it { should </a:t>
            </a:r>
            <a:r>
              <a:rPr lang="en-US" dirty="0" err="1"/>
              <a:t>be_reachable</a:t>
            </a:r>
            <a:r>
              <a:rPr lang="en-US" dirty="0"/>
              <a:t> }</a:t>
            </a:r>
          </a:p>
          <a:p>
            <a:r>
              <a:rPr lang="en-US" dirty="0"/>
              <a:t>  it { should </a:t>
            </a:r>
            <a:r>
              <a:rPr lang="en-US" dirty="0" err="1"/>
              <a:t>be_resolvable</a:t>
            </a:r>
            <a:r>
              <a:rPr lang="en-US" dirty="0"/>
              <a:t> }</a:t>
            </a:r>
          </a:p>
          <a:p>
            <a:r>
              <a:rPr lang="en-US" dirty="0"/>
              <a:t>end</a:t>
            </a:r>
          </a:p>
          <a:p>
            <a:endParaRPr lang="en-US" dirty="0"/>
          </a:p>
          <a:p>
            <a:r>
              <a:rPr lang="en-US" dirty="0">
                <a:solidFill>
                  <a:schemeClr val="tx1"/>
                </a:solidFill>
              </a:rPr>
              <a:t>describe port(8000) do</a:t>
            </a:r>
          </a:p>
          <a:p>
            <a:r>
              <a:rPr lang="en-US" dirty="0">
                <a:solidFill>
                  <a:schemeClr val="tx1"/>
                </a:solidFill>
              </a:rPr>
              <a:t>  it { should </a:t>
            </a:r>
            <a:r>
              <a:rPr lang="en-US" dirty="0" err="1">
                <a:solidFill>
                  <a:schemeClr val="tx1"/>
                </a:solidFill>
              </a:rPr>
              <a:t>be_listening</a:t>
            </a:r>
            <a:r>
              <a:rPr lang="en-US" dirty="0">
                <a:solidFill>
                  <a:schemeClr val="tx1"/>
                </a:solidFill>
              </a:rPr>
              <a:t> }</a:t>
            </a:r>
          </a:p>
          <a:p>
            <a:r>
              <a:rPr lang="en-US" dirty="0">
                <a:solidFill>
                  <a:schemeClr val="tx1"/>
                </a:solidFill>
              </a:rPr>
              <a:t>  its('processes') { should include 'ruby'}</a:t>
            </a:r>
          </a:p>
          <a:p>
            <a:r>
              <a:rPr lang="en-US" dirty="0">
                <a:solidFill>
                  <a:schemeClr val="tx1"/>
                </a:solidFill>
              </a:rPr>
              <a:t>end</a:t>
            </a:r>
          </a:p>
          <a:p>
            <a:endParaRPr lang="en-US" dirty="0"/>
          </a:p>
        </p:txBody>
      </p:sp>
      <p:sp>
        <p:nvSpPr>
          <p:cNvPr id="4" name="Text Placeholder 3">
            <a:extLst>
              <a:ext uri="{FF2B5EF4-FFF2-40B4-BE49-F238E27FC236}">
                <a16:creationId xmlns:a16="http://schemas.microsoft.com/office/drawing/2014/main" id="{1FEE2650-AEDE-444F-B059-A10EEE3ED5B2}"/>
              </a:ext>
            </a:extLst>
          </p:cNvPr>
          <p:cNvSpPr>
            <a:spLocks noGrp="1"/>
          </p:cNvSpPr>
          <p:nvPr>
            <p:ph type="body" sz="quarter" idx="11"/>
          </p:nvPr>
        </p:nvSpPr>
        <p:spPr/>
        <p:txBody>
          <a:bodyPr/>
          <a:lstStyle/>
          <a:p>
            <a:r>
              <a:rPr lang="en-US" dirty="0"/>
              <a:t>~/profiles/</a:t>
            </a:r>
            <a:r>
              <a:rPr lang="en-US" dirty="0" err="1"/>
              <a:t>webservice</a:t>
            </a:r>
            <a:r>
              <a:rPr lang="en-US" dirty="0"/>
              <a:t>-baseline/controls/</a:t>
            </a:r>
            <a:r>
              <a:rPr lang="en-US" dirty="0" err="1"/>
              <a:t>default.rb</a:t>
            </a:r>
            <a:endParaRPr lang="en-US" dirty="0"/>
          </a:p>
        </p:txBody>
      </p:sp>
    </p:spTree>
    <p:extLst>
      <p:ext uri="{BB962C8B-B14F-4D97-AF65-F5344CB8AC3E}">
        <p14:creationId xmlns:p14="http://schemas.microsoft.com/office/powerpoint/2010/main" val="3303841316"/>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4128-9D18-7449-9708-714F2B2168EE}"/>
              </a:ext>
            </a:extLst>
          </p:cNvPr>
          <p:cNvSpPr>
            <a:spLocks noGrp="1"/>
          </p:cNvSpPr>
          <p:nvPr>
            <p:ph type="title"/>
          </p:nvPr>
        </p:nvSpPr>
        <p:spPr/>
        <p:txBody>
          <a:bodyPr/>
          <a:lstStyle/>
          <a:p>
            <a:r>
              <a:rPr lang="en-US" dirty="0"/>
              <a:t>Platform Specific Tests</a:t>
            </a:r>
          </a:p>
        </p:txBody>
      </p:sp>
      <p:sp>
        <p:nvSpPr>
          <p:cNvPr id="3" name="Content Placeholder 2">
            <a:extLst>
              <a:ext uri="{FF2B5EF4-FFF2-40B4-BE49-F238E27FC236}">
                <a16:creationId xmlns:a16="http://schemas.microsoft.com/office/drawing/2014/main" id="{4233A6A5-F585-3641-BEAA-F9513D7F3E0E}"/>
              </a:ext>
            </a:extLst>
          </p:cNvPr>
          <p:cNvSpPr>
            <a:spLocks noGrp="1"/>
          </p:cNvSpPr>
          <p:nvPr>
            <p:ph sz="quarter" idx="10"/>
          </p:nvPr>
        </p:nvSpPr>
        <p:spPr/>
        <p:txBody>
          <a:bodyPr/>
          <a:lstStyle/>
          <a:p>
            <a:r>
              <a:rPr lang="en-US" dirty="0"/>
              <a:t>describe host('localhost', port: 8000, protocol: '</a:t>
            </a:r>
            <a:r>
              <a:rPr lang="en-US" dirty="0" err="1"/>
              <a:t>tcp</a:t>
            </a:r>
            <a:r>
              <a:rPr lang="en-US" dirty="0"/>
              <a:t>') do</a:t>
            </a:r>
          </a:p>
          <a:p>
            <a:r>
              <a:rPr lang="en-US" dirty="0"/>
              <a:t>  it { should </a:t>
            </a:r>
            <a:r>
              <a:rPr lang="en-US" dirty="0" err="1"/>
              <a:t>be_reachable</a:t>
            </a:r>
            <a:r>
              <a:rPr lang="en-US" dirty="0"/>
              <a:t> }</a:t>
            </a:r>
          </a:p>
          <a:p>
            <a:r>
              <a:rPr lang="en-US" dirty="0"/>
              <a:t>  it { should </a:t>
            </a:r>
            <a:r>
              <a:rPr lang="en-US" dirty="0" err="1"/>
              <a:t>be_resolvable</a:t>
            </a:r>
            <a:r>
              <a:rPr lang="en-US" dirty="0"/>
              <a:t> }</a:t>
            </a:r>
          </a:p>
          <a:p>
            <a:r>
              <a:rPr lang="en-US" dirty="0"/>
              <a:t>end</a:t>
            </a:r>
          </a:p>
          <a:p>
            <a:endParaRPr lang="en-US" dirty="0"/>
          </a:p>
          <a:p>
            <a:r>
              <a:rPr lang="en-US" dirty="0"/>
              <a:t>describe port(8000) do</a:t>
            </a:r>
          </a:p>
          <a:p>
            <a:r>
              <a:rPr lang="en-US" dirty="0"/>
              <a:t>  it { should </a:t>
            </a:r>
            <a:r>
              <a:rPr lang="en-US" dirty="0" err="1"/>
              <a:t>be_listening</a:t>
            </a:r>
            <a:r>
              <a:rPr lang="en-US" dirty="0"/>
              <a:t> }</a:t>
            </a:r>
          </a:p>
          <a:p>
            <a:r>
              <a:rPr lang="en-US" dirty="0"/>
              <a:t>  its('processes') { should include 'ruby'}</a:t>
            </a:r>
          </a:p>
          <a:p>
            <a:r>
              <a:rPr lang="en-US" dirty="0"/>
              <a:t>end</a:t>
            </a:r>
          </a:p>
          <a:p>
            <a:endParaRPr lang="en-US" dirty="0"/>
          </a:p>
        </p:txBody>
      </p:sp>
      <p:sp>
        <p:nvSpPr>
          <p:cNvPr id="4" name="Text Placeholder 3">
            <a:extLst>
              <a:ext uri="{FF2B5EF4-FFF2-40B4-BE49-F238E27FC236}">
                <a16:creationId xmlns:a16="http://schemas.microsoft.com/office/drawing/2014/main" id="{1FEE2650-AEDE-444F-B059-A10EEE3ED5B2}"/>
              </a:ext>
            </a:extLst>
          </p:cNvPr>
          <p:cNvSpPr>
            <a:spLocks noGrp="1"/>
          </p:cNvSpPr>
          <p:nvPr>
            <p:ph type="body" sz="quarter" idx="11"/>
          </p:nvPr>
        </p:nvSpPr>
        <p:spPr/>
        <p:txBody>
          <a:bodyPr/>
          <a:lstStyle/>
          <a:p>
            <a:r>
              <a:rPr lang="en-US"/>
              <a:t>~/profiles/webservice-baseline/controls/default.rb</a:t>
            </a:r>
            <a:endParaRPr lang="en-US" dirty="0"/>
          </a:p>
        </p:txBody>
      </p:sp>
      <p:sp>
        <p:nvSpPr>
          <p:cNvPr id="8" name="Text Placeholder 7">
            <a:extLst>
              <a:ext uri="{FF2B5EF4-FFF2-40B4-BE49-F238E27FC236}">
                <a16:creationId xmlns:a16="http://schemas.microsoft.com/office/drawing/2014/main" id="{69735B16-B21D-264A-BB33-B62080060D6A}"/>
              </a:ext>
            </a:extLst>
          </p:cNvPr>
          <p:cNvSpPr>
            <a:spLocks noGrp="1"/>
          </p:cNvSpPr>
          <p:nvPr>
            <p:ph type="body" sz="quarter" idx="12"/>
          </p:nvPr>
        </p:nvSpPr>
        <p:spPr>
          <a:xfrm>
            <a:off x="1139359" y="5742663"/>
            <a:ext cx="14404273" cy="659007"/>
          </a:xfrm>
        </p:spPr>
        <p:txBody>
          <a:bodyPr/>
          <a:lstStyle/>
          <a:p>
            <a:endParaRPr lang="en-US" dirty="0"/>
          </a:p>
        </p:txBody>
      </p:sp>
    </p:spTree>
    <p:extLst>
      <p:ext uri="{BB962C8B-B14F-4D97-AF65-F5344CB8AC3E}">
        <p14:creationId xmlns:p14="http://schemas.microsoft.com/office/powerpoint/2010/main" val="1755618313"/>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Refactoring Tests</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Initializing an </a:t>
            </a:r>
            <a:r>
              <a:rPr lang="en-US" dirty="0" err="1"/>
              <a:t>InSpec</a:t>
            </a:r>
            <a:r>
              <a:rPr lang="en-US" dirty="0"/>
              <a:t> profile</a:t>
            </a:r>
          </a:p>
          <a:p>
            <a:pPr marL="457200" indent="-457200">
              <a:lnSpc>
                <a:spcPct val="150000"/>
              </a:lnSpc>
              <a:buFont typeface="Wingdings" pitchFamily="2" charset="2"/>
              <a:buChar char="ü"/>
            </a:pPr>
            <a:r>
              <a:rPr lang="en-US" dirty="0"/>
              <a:t>Using an </a:t>
            </a:r>
            <a:r>
              <a:rPr lang="en-US" dirty="0" err="1"/>
              <a:t>InSpec</a:t>
            </a:r>
            <a:r>
              <a:rPr lang="en-US" dirty="0"/>
              <a:t> profiles with Test Kitchen</a:t>
            </a:r>
          </a:p>
          <a:p>
            <a:pPr marL="457200" indent="-457200">
              <a:lnSpc>
                <a:spcPct val="150000"/>
              </a:lnSpc>
              <a:buFont typeface="Wingdings" pitchFamily="2" charset="2"/>
              <a:buChar char="q"/>
            </a:pPr>
            <a:r>
              <a:rPr lang="en-US" dirty="0"/>
              <a:t>Managing platform specific tests</a:t>
            </a:r>
          </a:p>
          <a:p>
            <a:pPr>
              <a:lnSpc>
                <a:spcPct val="150000"/>
              </a:lnSpc>
            </a:pPr>
            <a:endParaRPr lang="en-US" dirty="0"/>
          </a:p>
        </p:txBody>
      </p:sp>
    </p:spTree>
    <p:extLst>
      <p:ext uri="{BB962C8B-B14F-4D97-AF65-F5344CB8AC3E}">
        <p14:creationId xmlns:p14="http://schemas.microsoft.com/office/powerpoint/2010/main" val="4047663822"/>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D7C3-C428-D248-ABC7-CAFD9288487F}"/>
              </a:ext>
            </a:extLst>
          </p:cNvPr>
          <p:cNvSpPr>
            <a:spLocks noGrp="1"/>
          </p:cNvSpPr>
          <p:nvPr>
            <p:ph type="ctrTitle"/>
          </p:nvPr>
        </p:nvSpPr>
        <p:spPr/>
        <p:txBody>
          <a:bodyPr>
            <a:normAutofit fontScale="90000"/>
          </a:bodyPr>
          <a:lstStyle/>
          <a:p>
            <a:r>
              <a:rPr lang="en-US" dirty="0"/>
              <a:t>Leave them in the Cookbook</a:t>
            </a:r>
          </a:p>
        </p:txBody>
      </p:sp>
      <p:sp>
        <p:nvSpPr>
          <p:cNvPr id="3" name="Subtitle 2">
            <a:extLst>
              <a:ext uri="{FF2B5EF4-FFF2-40B4-BE49-F238E27FC236}">
                <a16:creationId xmlns:a16="http://schemas.microsoft.com/office/drawing/2014/main" id="{28352799-493C-0746-B42A-3FF593A8DBC3}"/>
              </a:ext>
            </a:extLst>
          </p:cNvPr>
          <p:cNvSpPr>
            <a:spLocks noGrp="1"/>
          </p:cNvSpPr>
          <p:nvPr>
            <p:ph type="subTitle" idx="1"/>
          </p:nvPr>
        </p:nvSpPr>
        <p:spPr>
          <a:xfrm>
            <a:off x="1671638" y="3271838"/>
            <a:ext cx="12319000" cy="1316491"/>
          </a:xfrm>
        </p:spPr>
        <p:txBody>
          <a:bodyPr/>
          <a:lstStyle/>
          <a:p>
            <a:r>
              <a:rPr lang="en-US" dirty="0"/>
              <a:t>These implementation specific tests are useful but they could remain in the cookbook's test files.</a:t>
            </a:r>
          </a:p>
        </p:txBody>
      </p:sp>
      <p:sp>
        <p:nvSpPr>
          <p:cNvPr id="4" name="Subtitle 2">
            <a:extLst>
              <a:ext uri="{FF2B5EF4-FFF2-40B4-BE49-F238E27FC236}">
                <a16:creationId xmlns:a16="http://schemas.microsoft.com/office/drawing/2014/main" id="{874EE88E-D25C-9B4A-A5A7-3771937E14B4}"/>
              </a:ext>
            </a:extLst>
          </p:cNvPr>
          <p:cNvSpPr txBox="1">
            <a:spLocks/>
          </p:cNvSpPr>
          <p:nvPr/>
        </p:nvSpPr>
        <p:spPr bwMode="white">
          <a:xfrm>
            <a:off x="806224" y="4483097"/>
            <a:ext cx="7145790" cy="584829"/>
          </a:xfrm>
          <a:prstGeom prst="rect">
            <a:avLst/>
          </a:prstGeom>
          <a:solidFill>
            <a:schemeClr val="bg1">
              <a:lumMod val="85000"/>
              <a:alpha val="50000"/>
            </a:schemeClr>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Bold" panose="02070309020205020404" pitchFamily="49" charset="0"/>
                <a:cs typeface="Inconsolata"/>
              </a:rPr>
              <a:t>... ration/default/</a:t>
            </a:r>
            <a:r>
              <a:rPr lang="en-US" sz="2400" b="1" dirty="0" err="1">
                <a:latin typeface="Courier New Bold" panose="02070309020205020404" pitchFamily="49" charset="0"/>
                <a:cs typeface="Inconsolata"/>
              </a:rPr>
              <a:t>test_default.rb</a:t>
            </a:r>
            <a:endParaRPr lang="en-US" sz="2400" b="1" dirty="0">
              <a:latin typeface="Courier New Bold" panose="02070309020205020404" pitchFamily="49" charset="0"/>
              <a:cs typeface="Inconsolata"/>
            </a:endParaRPr>
          </a:p>
        </p:txBody>
      </p:sp>
      <p:sp>
        <p:nvSpPr>
          <p:cNvPr id="5" name="TextBox 4">
            <a:extLst>
              <a:ext uri="{FF2B5EF4-FFF2-40B4-BE49-F238E27FC236}">
                <a16:creationId xmlns:a16="http://schemas.microsoft.com/office/drawing/2014/main" id="{421E68CE-DB6A-8345-B0BC-464B989B7C5E}"/>
              </a:ext>
            </a:extLst>
          </p:cNvPr>
          <p:cNvSpPr txBox="1"/>
          <p:nvPr/>
        </p:nvSpPr>
        <p:spPr bwMode="white">
          <a:xfrm>
            <a:off x="806223" y="5241943"/>
            <a:ext cx="7145791" cy="2587153"/>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panose="02070309020205020404" pitchFamily="49" charset="0"/>
                <a:cs typeface="Courier New" panose="02070309020205020404" pitchFamily="49" charset="0"/>
              </a:rPr>
              <a:t>describe port(8000) do</a:t>
            </a:r>
          </a:p>
          <a:p>
            <a:r>
              <a:rPr lang="en-US" sz="2000" b="1" dirty="0">
                <a:latin typeface="Courier New" panose="02070309020205020404" pitchFamily="49" charset="0"/>
                <a:cs typeface="Courier New" panose="02070309020205020404" pitchFamily="49" charset="0"/>
              </a:rPr>
              <a:t>  its('processes') { should include 'ruby'}</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p:txBody>
      </p:sp>
      <p:sp>
        <p:nvSpPr>
          <p:cNvPr id="7" name="Subtitle 2">
            <a:extLst>
              <a:ext uri="{FF2B5EF4-FFF2-40B4-BE49-F238E27FC236}">
                <a16:creationId xmlns:a16="http://schemas.microsoft.com/office/drawing/2014/main" id="{34F64B3A-4CB7-4A45-94A6-30FE2AB13997}"/>
              </a:ext>
            </a:extLst>
          </p:cNvPr>
          <p:cNvSpPr txBox="1">
            <a:spLocks/>
          </p:cNvSpPr>
          <p:nvPr/>
        </p:nvSpPr>
        <p:spPr bwMode="white">
          <a:xfrm>
            <a:off x="8224839" y="4483097"/>
            <a:ext cx="7145790" cy="577491"/>
          </a:xfrm>
          <a:prstGeom prst="rect">
            <a:avLst/>
          </a:prstGeom>
          <a:solidFill>
            <a:schemeClr val="bg1">
              <a:lumMod val="85000"/>
              <a:alpha val="50000"/>
            </a:schemeClr>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Bold" panose="02070309020205020404" pitchFamily="49" charset="0"/>
                <a:cs typeface="Inconsolata"/>
              </a:rPr>
              <a:t>...controls/</a:t>
            </a:r>
            <a:r>
              <a:rPr lang="en-US" sz="2400" b="1" dirty="0" err="1">
                <a:latin typeface="Courier New Bold" panose="02070309020205020404" pitchFamily="49" charset="0"/>
                <a:cs typeface="Inconsolata"/>
              </a:rPr>
              <a:t>default.rb</a:t>
            </a:r>
            <a:endParaRPr lang="en-US" sz="2400" b="1" dirty="0">
              <a:latin typeface="Courier New Bold" panose="02070309020205020404" pitchFamily="49" charset="0"/>
              <a:cs typeface="Inconsolata"/>
            </a:endParaRPr>
          </a:p>
        </p:txBody>
      </p:sp>
      <p:sp>
        <p:nvSpPr>
          <p:cNvPr id="8" name="TextBox 7">
            <a:extLst>
              <a:ext uri="{FF2B5EF4-FFF2-40B4-BE49-F238E27FC236}">
                <a16:creationId xmlns:a16="http://schemas.microsoft.com/office/drawing/2014/main" id="{98EABAE8-9F15-4B44-AB13-8502CD873875}"/>
              </a:ext>
            </a:extLst>
          </p:cNvPr>
          <p:cNvSpPr txBox="1"/>
          <p:nvPr/>
        </p:nvSpPr>
        <p:spPr bwMode="white">
          <a:xfrm>
            <a:off x="8224838" y="5267065"/>
            <a:ext cx="7145791" cy="2554693"/>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panose="02070309020205020404" pitchFamily="49" charset="0"/>
                <a:cs typeface="Courier New" panose="02070309020205020404" pitchFamily="49" charset="0"/>
              </a:rPr>
              <a:t>describe port(8000) do</a:t>
            </a:r>
          </a:p>
          <a:p>
            <a:r>
              <a:rPr lang="en-US" sz="2000" b="1" dirty="0">
                <a:latin typeface="Courier New" panose="02070309020205020404" pitchFamily="49" charset="0"/>
                <a:cs typeface="Courier New" panose="02070309020205020404" pitchFamily="49" charset="0"/>
              </a:rPr>
              <a:t>  it { should </a:t>
            </a:r>
            <a:r>
              <a:rPr lang="en-US" sz="2000" b="1" dirty="0" err="1">
                <a:latin typeface="Courier New" panose="02070309020205020404" pitchFamily="49" charset="0"/>
                <a:cs typeface="Courier New" panose="02070309020205020404" pitchFamily="49" charset="0"/>
              </a:rPr>
              <a:t>be_listening</a:t>
            </a:r>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71455995"/>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Refactoring Tests</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Initializing an </a:t>
            </a:r>
            <a:r>
              <a:rPr lang="en-US" dirty="0" err="1"/>
              <a:t>InSpec</a:t>
            </a:r>
            <a:r>
              <a:rPr lang="en-US" dirty="0"/>
              <a:t> profile</a:t>
            </a:r>
          </a:p>
          <a:p>
            <a:pPr marL="457200" indent="-457200">
              <a:lnSpc>
                <a:spcPct val="150000"/>
              </a:lnSpc>
              <a:buFont typeface="Wingdings" pitchFamily="2" charset="2"/>
              <a:buChar char="ü"/>
            </a:pPr>
            <a:r>
              <a:rPr lang="en-US" dirty="0"/>
              <a:t>Using an </a:t>
            </a:r>
            <a:r>
              <a:rPr lang="en-US" dirty="0" err="1"/>
              <a:t>InSpec</a:t>
            </a:r>
            <a:r>
              <a:rPr lang="en-US" dirty="0"/>
              <a:t> profiles with Test Kitchen</a:t>
            </a:r>
          </a:p>
          <a:p>
            <a:pPr marL="457200" indent="-457200">
              <a:lnSpc>
                <a:spcPct val="150000"/>
              </a:lnSpc>
              <a:buFont typeface="Wingdings" pitchFamily="2" charset="2"/>
              <a:buChar char="ü"/>
            </a:pPr>
            <a:r>
              <a:rPr lang="en-US" dirty="0"/>
              <a:t>Managing platform specific tests</a:t>
            </a:r>
          </a:p>
          <a:p>
            <a:pPr>
              <a:lnSpc>
                <a:spcPct val="150000"/>
              </a:lnSpc>
            </a:pPr>
            <a:endParaRPr lang="en-US" dirty="0"/>
          </a:p>
        </p:txBody>
      </p:sp>
    </p:spTree>
    <p:extLst>
      <p:ext uri="{BB962C8B-B14F-4D97-AF65-F5344CB8AC3E}">
        <p14:creationId xmlns:p14="http://schemas.microsoft.com/office/powerpoint/2010/main" val="2172825806"/>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9761579"/>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Re-use with </a:t>
            </a:r>
            <a:r>
              <a:rPr lang="en-US" dirty="0" err="1"/>
              <a:t>InSpec</a:t>
            </a:r>
            <a:r>
              <a:rPr lang="en-US" dirty="0"/>
              <a:t> Profiles</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Initialize an </a:t>
            </a:r>
            <a:r>
              <a:rPr lang="en-US" dirty="0" err="1"/>
              <a:t>InSpec</a:t>
            </a:r>
            <a:r>
              <a:rPr lang="en-US" dirty="0"/>
              <a:t> profile</a:t>
            </a:r>
          </a:p>
          <a:p>
            <a:r>
              <a:rPr lang="en-US" dirty="0"/>
              <a:t>Populate the </a:t>
            </a:r>
            <a:r>
              <a:rPr lang="en-US" dirty="0" err="1"/>
              <a:t>InSpec</a:t>
            </a:r>
            <a:r>
              <a:rPr lang="en-US" dirty="0"/>
              <a:t> profile with platform agnostic controls</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Both web service cookbooks are verified by an </a:t>
            </a:r>
            <a:r>
              <a:rPr lang="en-US" dirty="0" err="1"/>
              <a:t>InSpec</a:t>
            </a:r>
            <a:r>
              <a:rPr lang="en-US"/>
              <a:t> profile </a:t>
            </a:r>
            <a:endParaRPr lang="en-US" dirty="0"/>
          </a:p>
        </p:txBody>
      </p:sp>
    </p:spTree>
    <p:extLst>
      <p:ext uri="{BB962C8B-B14F-4D97-AF65-F5344CB8AC3E}">
        <p14:creationId xmlns:p14="http://schemas.microsoft.com/office/powerpoint/2010/main" val="1524429244"/>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Re-use with </a:t>
            </a:r>
            <a:r>
              <a:rPr lang="en-US" dirty="0" err="1"/>
              <a:t>InSpec</a:t>
            </a:r>
            <a:r>
              <a:rPr lang="en-US" dirty="0"/>
              <a:t> Profiles</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684085736"/>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2441894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a:t>
            </a:r>
          </a:p>
        </p:txBody>
      </p:sp>
      <p:sp>
        <p:nvSpPr>
          <p:cNvPr id="3" name="Text Placeholder 2"/>
          <p:cNvSpPr>
            <a:spLocks noGrp="1"/>
          </p:cNvSpPr>
          <p:nvPr>
            <p:ph type="body" sz="quarter" idx="12"/>
          </p:nvPr>
        </p:nvSpPr>
        <p:spPr>
          <a:xfrm>
            <a:off x="650040" y="1856198"/>
            <a:ext cx="14898624" cy="4805859"/>
          </a:xfrm>
        </p:spPr>
        <p:txBody>
          <a:bodyPr/>
          <a:lstStyle/>
          <a:p>
            <a:pPr marL="0" lvl="1"/>
            <a:r>
              <a:rPr lang="en-US" sz="3600" dirty="0"/>
              <a:t>You will leave this workshop with the ability to:</a:t>
            </a:r>
          </a:p>
          <a:p>
            <a:pPr marL="0" lvl="1"/>
            <a:endParaRPr lang="en-US" sz="3600" dirty="0"/>
          </a:p>
          <a:p>
            <a:pPr marL="571500" lvl="1" indent="-571500">
              <a:buFont typeface="Arial" panose="020B0604020202020204" pitchFamily="34" charset="0"/>
              <a:buChar char="•"/>
            </a:pPr>
            <a:r>
              <a:rPr lang="en-US" sz="3600" dirty="0"/>
              <a:t>identify the various concerns within a recipe/cookbook</a:t>
            </a:r>
          </a:p>
          <a:p>
            <a:pPr marL="571500" lvl="1" indent="-571500">
              <a:buFont typeface="Arial" panose="020B0604020202020204" pitchFamily="34" charset="0"/>
              <a:buChar char="•"/>
            </a:pPr>
            <a:r>
              <a:rPr lang="en-US" sz="3600" dirty="0"/>
              <a:t>develop </a:t>
            </a:r>
            <a:r>
              <a:rPr lang="en-US" sz="3600" dirty="0" err="1"/>
              <a:t>InSpec</a:t>
            </a:r>
            <a:r>
              <a:rPr lang="en-US" sz="3600" dirty="0"/>
              <a:t> tests for a service/application</a:t>
            </a:r>
          </a:p>
          <a:p>
            <a:pPr marL="571500" lvl="1" indent="-571500">
              <a:buFont typeface="Arial" panose="020B0604020202020204" pitchFamily="34" charset="0"/>
              <a:buChar char="•"/>
            </a:pPr>
            <a:r>
              <a:rPr lang="en-US" sz="3600" dirty="0"/>
              <a:t>create </a:t>
            </a:r>
            <a:r>
              <a:rPr lang="en-US" sz="3600" dirty="0" err="1"/>
              <a:t>InSpec</a:t>
            </a:r>
            <a:r>
              <a:rPr lang="en-US" sz="3600" dirty="0"/>
              <a:t> profiles that provide re-use in cookbook testing</a:t>
            </a:r>
          </a:p>
          <a:p>
            <a:pPr marL="571500" lvl="1" indent="-571500">
              <a:buFont typeface="Arial" panose="020B0604020202020204" pitchFamily="34" charset="0"/>
              <a:buChar char="•"/>
            </a:pPr>
            <a:r>
              <a:rPr lang="en-US" sz="3600" dirty="0"/>
              <a:t>setup the execution of </a:t>
            </a:r>
            <a:r>
              <a:rPr lang="en-US" sz="3600" dirty="0" err="1"/>
              <a:t>InSpec</a:t>
            </a:r>
            <a:r>
              <a:rPr lang="en-US" sz="3600" dirty="0"/>
              <a:t> profiles on every node converge</a:t>
            </a:r>
          </a:p>
          <a:p>
            <a:pPr marL="0" lvl="1"/>
            <a:endParaRPr lang="en-US" sz="3600" dirty="0"/>
          </a:p>
          <a:p>
            <a:pPr marL="0" lvl="1"/>
            <a:endParaRPr lang="en-US" sz="3600" dirty="0"/>
          </a:p>
          <a:p>
            <a:pPr marL="571500" lvl="1" indent="-571500">
              <a:buFont typeface="Arial" panose="020B0604020202020204" pitchFamily="34" charset="0"/>
              <a:buChar char="•"/>
            </a:pPr>
            <a:endParaRPr lang="en-US" sz="3600" dirty="0"/>
          </a:p>
          <a:p>
            <a:pPr marL="0" lvl="1"/>
            <a:endParaRPr lang="en-US" sz="3600" dirty="0"/>
          </a:p>
          <a:p>
            <a:pPr marL="0" lvl="1"/>
            <a:endParaRPr lang="en-US" sz="3600" dirty="0"/>
          </a:p>
        </p:txBody>
      </p:sp>
      <p:sp>
        <p:nvSpPr>
          <p:cNvPr id="4" name="TextBox 3">
            <a:extLst>
              <a:ext uri="{FF2B5EF4-FFF2-40B4-BE49-F238E27FC236}">
                <a16:creationId xmlns:a16="http://schemas.microsoft.com/office/drawing/2014/main" id="{CB1B7003-933A-1049-84D3-F91FFCE3E235}"/>
              </a:ext>
            </a:extLst>
          </p:cNvPr>
          <p:cNvSpPr txBox="1"/>
          <p:nvPr/>
        </p:nvSpPr>
        <p:spPr bwMode="white">
          <a:xfrm>
            <a:off x="609600" y="6923314"/>
            <a:ext cx="14935200" cy="1143000"/>
          </a:xfrm>
          <a:prstGeom prst="rect">
            <a:avLst/>
          </a:prstGeom>
        </p:spPr>
        <p:txBody>
          <a:bodyPr vert="horz" wrap="square" lIns="91440" tIns="91440" rIns="91440" bIns="91440" rtlCol="0">
            <a:normAutofit/>
          </a:bodyPr>
          <a:lstStyle/>
          <a:p>
            <a:r>
              <a:rPr lang="en-US" sz="2800" b="1" dirty="0">
                <a:latin typeface="Raleway-v4020" pitchFamily="2" charset="77"/>
              </a:rPr>
              <a:t>Ask Us Anything:</a:t>
            </a:r>
            <a:r>
              <a:rPr lang="en-US" sz="2800" dirty="0">
                <a:latin typeface="Raleway-v4020" pitchFamily="2" charset="77"/>
              </a:rPr>
              <a:t> It is important that we answer your questions and set each other on the path to be able to find more answers.</a:t>
            </a:r>
          </a:p>
        </p:txBody>
      </p:sp>
    </p:spTree>
    <p:extLst>
      <p:ext uri="{BB962C8B-B14F-4D97-AF65-F5344CB8AC3E}">
        <p14:creationId xmlns:p14="http://schemas.microsoft.com/office/powerpoint/2010/main" val="3470821037"/>
      </p:ext>
    </p:extLst>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Re-use with </a:t>
            </a:r>
            <a:r>
              <a:rPr lang="en-US" dirty="0" err="1"/>
              <a:t>InSpec</a:t>
            </a:r>
            <a:r>
              <a:rPr lang="en-US"/>
              <a:t> Profiles</a:t>
            </a:r>
            <a:endParaRPr lang="en-US" dirty="0"/>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1631114090"/>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751637063"/>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460299528"/>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Rust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Rust. It provides the same interface</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2853355654"/>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Rust Implementation</a:t>
            </a:r>
          </a:p>
        </p:txBody>
      </p:sp>
      <p:graphicFrame>
        <p:nvGraphicFramePr>
          <p:cNvPr id="4" name="Table 3">
            <a:extLst>
              <a:ext uri="{FF2B5EF4-FFF2-40B4-BE49-F238E27FC236}">
                <a16:creationId xmlns:a16="http://schemas.microsoft.com/office/drawing/2014/main" id="{4723F253-484E-2A43-8E98-57343F686334}"/>
              </a:ext>
            </a:extLst>
          </p:cNvPr>
          <p:cNvGraphicFramePr>
            <a:graphicFrameLocks noGrp="1"/>
          </p:cNvGraphicFramePr>
          <p:nvPr>
            <p:extLst>
              <p:ext uri="{D42A27DB-BD31-4B8C-83A1-F6EECF244321}">
                <p14:modId xmlns:p14="http://schemas.microsoft.com/office/powerpoint/2010/main" val="72444041"/>
              </p:ext>
            </p:extLst>
          </p:nvPr>
        </p:nvGraphicFramePr>
        <p:xfrm>
          <a:off x="1680252" y="3840091"/>
          <a:ext cx="12310386" cy="3262835"/>
        </p:xfrm>
        <a:graphic>
          <a:graphicData uri="http://schemas.openxmlformats.org/drawingml/2006/table">
            <a:tbl>
              <a:tblPr firstRow="1" bandRow="1">
                <a:tableStyleId>{5C22544A-7EE6-4342-B048-85BDC9FD1C3A}</a:tableStyleId>
              </a:tblPr>
              <a:tblGrid>
                <a:gridCol w="6155193">
                  <a:extLst>
                    <a:ext uri="{9D8B030D-6E8A-4147-A177-3AD203B41FA5}">
                      <a16:colId xmlns:a16="http://schemas.microsoft.com/office/drawing/2014/main" val="2639956300"/>
                    </a:ext>
                  </a:extLst>
                </a:gridCol>
                <a:gridCol w="6155193">
                  <a:extLst>
                    <a:ext uri="{9D8B030D-6E8A-4147-A177-3AD203B41FA5}">
                      <a16:colId xmlns:a16="http://schemas.microsoft.com/office/drawing/2014/main" val="3443181587"/>
                    </a:ext>
                  </a:extLst>
                </a:gridCol>
              </a:tblGrid>
              <a:tr h="652567">
                <a:tc>
                  <a:txBody>
                    <a:bodyPr/>
                    <a:lstStyle/>
                    <a:p>
                      <a:pPr algn="ctr"/>
                      <a:r>
                        <a:rPr lang="en-US" b="1" dirty="0"/>
                        <a:t>Requirement</a:t>
                      </a:r>
                    </a:p>
                  </a:txBody>
                  <a:tcPr/>
                </a:tc>
                <a:tc>
                  <a:txBody>
                    <a:bodyPr/>
                    <a:lstStyle/>
                    <a:p>
                      <a:pPr algn="ctr"/>
                      <a:r>
                        <a:rPr lang="en-US" b="1"/>
                        <a:t>File</a:t>
                      </a:r>
                      <a:endParaRPr lang="en-US" b="1" dirty="0"/>
                    </a:p>
                  </a:txBody>
                  <a:tcPr/>
                </a:tc>
                <a:extLst>
                  <a:ext uri="{0D108BD9-81ED-4DB2-BD59-A6C34878D82A}">
                    <a16:rowId xmlns:a16="http://schemas.microsoft.com/office/drawing/2014/main" val="1723564150"/>
                  </a:ext>
                </a:extLst>
              </a:tr>
              <a:tr h="652567">
                <a:tc>
                  <a:txBody>
                    <a:bodyPr/>
                    <a:lstStyle/>
                    <a:p>
                      <a:r>
                        <a:rPr lang="en-US" b="1" dirty="0"/>
                        <a:t>Rust</a:t>
                      </a:r>
                    </a:p>
                  </a:txBody>
                  <a:tcPr/>
                </a:tc>
                <a:tc>
                  <a:txBody>
                    <a:bodyPr/>
                    <a:lstStyle/>
                    <a:p>
                      <a:r>
                        <a:rPr lang="en-US" b="1" dirty="0"/>
                        <a:t>/root/.cargo/bin/</a:t>
                      </a:r>
                      <a:r>
                        <a:rPr lang="en-US" b="1" dirty="0" err="1"/>
                        <a:t>rustc</a:t>
                      </a:r>
                      <a:endParaRPr lang="en-US" b="1" dirty="0"/>
                    </a:p>
                  </a:txBody>
                  <a:tcPr/>
                </a:tc>
                <a:extLst>
                  <a:ext uri="{0D108BD9-81ED-4DB2-BD59-A6C34878D82A}">
                    <a16:rowId xmlns:a16="http://schemas.microsoft.com/office/drawing/2014/main" val="1765980108"/>
                  </a:ext>
                </a:extLst>
              </a:tr>
              <a:tr h="652567">
                <a:tc>
                  <a:txBody>
                    <a:bodyPr/>
                    <a:lstStyle/>
                    <a:p>
                      <a:r>
                        <a:rPr lang="en-US" b="1" dirty="0"/>
                        <a:t>cargo</a:t>
                      </a:r>
                    </a:p>
                  </a:txBody>
                  <a:tcPr/>
                </a:tc>
                <a:tc>
                  <a:txBody>
                    <a:bodyPr/>
                    <a:lstStyle/>
                    <a:p>
                      <a:r>
                        <a:rPr lang="en-US" b="1" dirty="0"/>
                        <a:t>/root/.cargo/bin/cargo</a:t>
                      </a:r>
                    </a:p>
                  </a:txBody>
                  <a:tcPr/>
                </a:tc>
                <a:extLst>
                  <a:ext uri="{0D108BD9-81ED-4DB2-BD59-A6C34878D82A}">
                    <a16:rowId xmlns:a16="http://schemas.microsoft.com/office/drawing/2014/main" val="3493404048"/>
                  </a:ext>
                </a:extLst>
              </a:tr>
              <a:tr h="652567">
                <a:tc>
                  <a:txBody>
                    <a:bodyPr/>
                    <a:lstStyle/>
                    <a:p>
                      <a:r>
                        <a:rPr lang="en-US" b="1" dirty="0"/>
                        <a:t>diesel-cli</a:t>
                      </a:r>
                    </a:p>
                  </a:txBody>
                  <a:tcPr/>
                </a:tc>
                <a:tc>
                  <a:txBody>
                    <a:bodyPr/>
                    <a:lstStyle/>
                    <a:p>
                      <a:r>
                        <a:rPr lang="en-US" b="1" dirty="0"/>
                        <a:t>/root/.cargo/bin/diesel</a:t>
                      </a:r>
                    </a:p>
                  </a:txBody>
                  <a:tcPr/>
                </a:tc>
                <a:extLst>
                  <a:ext uri="{0D108BD9-81ED-4DB2-BD59-A6C34878D82A}">
                    <a16:rowId xmlns:a16="http://schemas.microsoft.com/office/drawing/2014/main" val="1085005816"/>
                  </a:ext>
                </a:extLst>
              </a:tr>
              <a:tr h="652567">
                <a:tc>
                  <a:txBody>
                    <a:bodyPr/>
                    <a:lstStyle/>
                    <a:p>
                      <a:r>
                        <a:rPr lang="en-US" b="1" dirty="0" err="1"/>
                        <a:t>Systemd</a:t>
                      </a:r>
                      <a:endParaRPr lang="en-US" b="1" dirty="0"/>
                    </a:p>
                  </a:txBody>
                  <a:tcPr/>
                </a:tc>
                <a:tc>
                  <a:txBody>
                    <a:bodyPr/>
                    <a:lstStyle/>
                    <a:p>
                      <a:pPr marL="0" marR="0" lvl="0" indent="0" algn="l" defTabSz="1219120" rtl="0" eaLnBrk="1" fontAlgn="auto" latinLnBrk="0" hangingPunct="1">
                        <a:lnSpc>
                          <a:spcPct val="100000"/>
                        </a:lnSpc>
                        <a:spcBef>
                          <a:spcPts val="0"/>
                        </a:spcBef>
                        <a:spcAft>
                          <a:spcPts val="0"/>
                        </a:spcAft>
                        <a:buClrTx/>
                        <a:buSzTx/>
                        <a:buFontTx/>
                        <a:buNone/>
                        <a:tabLst/>
                        <a:defRPr/>
                      </a:pPr>
                      <a:r>
                        <a:rPr lang="en-US" b="1" dirty="0"/>
                        <a:t>/</a:t>
                      </a:r>
                      <a:r>
                        <a:rPr lang="en-US" b="1" dirty="0" err="1"/>
                        <a:t>usr</a:t>
                      </a:r>
                      <a:r>
                        <a:rPr lang="en-US" b="1" dirty="0"/>
                        <a:t>/bin/</a:t>
                      </a:r>
                      <a:r>
                        <a:rPr lang="en-US" b="1" dirty="0" err="1"/>
                        <a:t>systemctl</a:t>
                      </a:r>
                      <a:endParaRPr lang="en-US" b="1" dirty="0"/>
                    </a:p>
                  </a:txBody>
                  <a:tcPr/>
                </a:tc>
                <a:extLst>
                  <a:ext uri="{0D108BD9-81ED-4DB2-BD59-A6C34878D82A}">
                    <a16:rowId xmlns:a16="http://schemas.microsoft.com/office/drawing/2014/main" val="2574613825"/>
                  </a:ext>
                </a:extLst>
              </a:tr>
            </a:tbl>
          </a:graphicData>
        </a:graphic>
      </p:graphicFrame>
    </p:spTree>
    <p:extLst>
      <p:ext uri="{BB962C8B-B14F-4D97-AF65-F5344CB8AC3E}">
        <p14:creationId xmlns:p14="http://schemas.microsoft.com/office/powerpoint/2010/main" val="1986874289"/>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6E75-5364-1040-A150-5D2C97151599}"/>
              </a:ext>
            </a:extLst>
          </p:cNvPr>
          <p:cNvSpPr>
            <a:spLocks noGrp="1"/>
          </p:cNvSpPr>
          <p:nvPr>
            <p:ph type="ctrTitle"/>
          </p:nvPr>
        </p:nvSpPr>
        <p:spPr/>
        <p:txBody>
          <a:bodyPr>
            <a:normAutofit fontScale="90000"/>
          </a:bodyPr>
          <a:lstStyle/>
          <a:p>
            <a:r>
              <a:rPr lang="en-US" dirty="0"/>
              <a:t>Objective</a:t>
            </a:r>
          </a:p>
        </p:txBody>
      </p:sp>
      <p:sp>
        <p:nvSpPr>
          <p:cNvPr id="3" name="Subtitle 2">
            <a:extLst>
              <a:ext uri="{FF2B5EF4-FFF2-40B4-BE49-F238E27FC236}">
                <a16:creationId xmlns:a16="http://schemas.microsoft.com/office/drawing/2014/main" id="{87F4DF91-3257-E84B-8B51-0A52D2DEBCA9}"/>
              </a:ext>
            </a:extLst>
          </p:cNvPr>
          <p:cNvSpPr>
            <a:spLocks noGrp="1"/>
          </p:cNvSpPr>
          <p:nvPr>
            <p:ph type="subTitle" idx="1"/>
          </p:nvPr>
        </p:nvSpPr>
        <p:spPr/>
        <p:txBody>
          <a:bodyPr/>
          <a:lstStyle/>
          <a:p>
            <a:r>
              <a:rPr lang="en-US" dirty="0"/>
              <a:t>Describe the expected behavior with existing </a:t>
            </a:r>
            <a:r>
              <a:rPr lang="en-US" dirty="0" err="1"/>
              <a:t>InSpec</a:t>
            </a:r>
            <a:r>
              <a:rPr lang="en-US" dirty="0"/>
              <a:t> tests and new platform specific tests and verify that the web service meets those expectations.</a:t>
            </a:r>
          </a:p>
        </p:txBody>
      </p:sp>
    </p:spTree>
    <p:extLst>
      <p:ext uri="{BB962C8B-B14F-4D97-AF65-F5344CB8AC3E}">
        <p14:creationId xmlns:p14="http://schemas.microsoft.com/office/powerpoint/2010/main" val="2507863107"/>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094962682"/>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endParaRPr lang="en-US" dirty="0"/>
          </a:p>
          <a:p>
            <a:pPr marL="457200" indent="-457200">
              <a:lnSpc>
                <a:spcPct val="150000"/>
              </a:lnSpc>
              <a:buFont typeface="Wingdings" pitchFamily="2" charset="2"/>
              <a:buChar char="ü"/>
            </a:pPr>
            <a:r>
              <a:rPr lang="en-US" dirty="0"/>
              <a:t>What tests do you write?</a:t>
            </a:r>
          </a:p>
          <a:p>
            <a:pPr>
              <a:lnSpc>
                <a:spcPct val="150000"/>
              </a:lnSpc>
            </a:pPr>
            <a:r>
              <a:rPr lang="en-US" dirty="0"/>
              <a:t>  </a:t>
            </a:r>
            <a:r>
              <a:rPr lang="en-US" dirty="0" err="1"/>
              <a:t>InSpec</a:t>
            </a:r>
            <a:r>
              <a:rPr lang="en-US" dirty="0"/>
              <a:t>: </a:t>
            </a:r>
            <a:r>
              <a:rPr lang="en-US" b="1" dirty="0">
                <a:latin typeface="Courier New" panose="02070309020205020404" pitchFamily="49" charset="0"/>
                <a:cs typeface="Courier New" panose="02070309020205020404" pitchFamily="49" charset="0"/>
              </a:rPr>
              <a:t>file; command; host; port; service; and </a:t>
            </a:r>
            <a:r>
              <a:rPr lang="en-US" b="1" dirty="0" err="1">
                <a:latin typeface="Courier New" panose="02070309020205020404" pitchFamily="49" charset="0"/>
                <a:cs typeface="Courier New" panose="02070309020205020404" pitchFamily="49" charset="0"/>
              </a:rPr>
              <a:t>json</a:t>
            </a:r>
            <a:r>
              <a:rPr lang="en-US" dirty="0">
                <a:latin typeface="Courier New" panose="02070309020205020404" pitchFamily="49" charset="0"/>
                <a:cs typeface="Courier New" panose="02070309020205020404" pitchFamily="49" charset="0"/>
              </a:rPr>
              <a:t>.</a:t>
            </a:r>
            <a:endParaRPr lang="en-US" dirty="0"/>
          </a:p>
          <a:p>
            <a:pPr marL="457200" indent="-457200">
              <a:lnSpc>
                <a:spcPct val="150000"/>
              </a:lnSpc>
              <a:buFont typeface="Wingdings" pitchFamily="2" charset="2"/>
              <a:buChar char="ü"/>
            </a:pPr>
            <a:r>
              <a:rPr lang="en-US" dirty="0"/>
              <a:t>How do you execute tests?</a:t>
            </a:r>
          </a:p>
        </p:txBody>
      </p:sp>
      <p:sp>
        <p:nvSpPr>
          <p:cNvPr id="4" name="Subtitle 2">
            <a:extLst>
              <a:ext uri="{FF2B5EF4-FFF2-40B4-BE49-F238E27FC236}">
                <a16:creationId xmlns:a16="http://schemas.microsoft.com/office/drawing/2014/main" id="{D0AE47C9-B900-D340-9EF2-6319AEE7CEB3}"/>
              </a:ext>
            </a:extLst>
          </p:cNvPr>
          <p:cNvSpPr txBox="1">
            <a:spLocks/>
          </p:cNvSpPr>
          <p:nvPr/>
        </p:nvSpPr>
        <p:spPr bwMode="white">
          <a:xfrm>
            <a:off x="1958295" y="4068565"/>
            <a:ext cx="14297705"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rust_service</a:t>
            </a:r>
            <a:r>
              <a:rPr lang="en-US" b="1" dirty="0">
                <a:latin typeface="Courier New Bold" panose="02070309020205020404" pitchFamily="49" charset="0"/>
                <a:cs typeface="Inconsolata"/>
              </a:rPr>
              <a:t>/test/integration/default/</a:t>
            </a:r>
            <a:r>
              <a:rPr lang="en-US" b="1" dirty="0" err="1">
                <a:latin typeface="Courier New Bold" panose="02070309020205020404" pitchFamily="49" charset="0"/>
                <a:cs typeface="Inconsolata"/>
              </a:rPr>
              <a:t>default_test.rb</a:t>
            </a:r>
            <a:endParaRPr lang="en-US" b="1" dirty="0">
              <a:latin typeface="Courier New Bold" panose="02070309020205020404" pitchFamily="49" charset="0"/>
              <a:cs typeface="Inconsolata"/>
            </a:endParaRPr>
          </a:p>
        </p:txBody>
      </p:sp>
      <p:sp>
        <p:nvSpPr>
          <p:cNvPr id="5" name="Subtitle 2">
            <a:extLst>
              <a:ext uri="{FF2B5EF4-FFF2-40B4-BE49-F238E27FC236}">
                <a16:creationId xmlns:a16="http://schemas.microsoft.com/office/drawing/2014/main" id="{09F9A3DD-69DA-164C-ACFB-272352CA3424}"/>
              </a:ext>
            </a:extLst>
          </p:cNvPr>
          <p:cNvSpPr txBox="1">
            <a:spLocks/>
          </p:cNvSpPr>
          <p:nvPr/>
        </p:nvSpPr>
        <p:spPr bwMode="white">
          <a:xfrm>
            <a:off x="1958295" y="6737126"/>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verify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13152710"/>
      </p:ext>
    </p:extLst>
  </p:cSld>
  <p:clrMapOvr>
    <a:masterClrMapping/>
  </p:clrMapOvr>
  <p:transitio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0448-9571-CC44-BF25-08E63801027D}"/>
              </a:ext>
            </a:extLst>
          </p:cNvPr>
          <p:cNvSpPr>
            <a:spLocks noGrp="1"/>
          </p:cNvSpPr>
          <p:nvPr>
            <p:ph type="ctrTitle"/>
          </p:nvPr>
        </p:nvSpPr>
        <p:spPr/>
        <p:txBody>
          <a:bodyPr>
            <a:normAutofit fontScale="90000"/>
          </a:bodyPr>
          <a:lstStyle/>
          <a:p>
            <a:r>
              <a:rPr lang="en-US" dirty="0"/>
              <a:t>Logging in the Test Instance</a:t>
            </a:r>
          </a:p>
        </p:txBody>
      </p:sp>
      <p:sp>
        <p:nvSpPr>
          <p:cNvPr id="3" name="Subtitle 2">
            <a:extLst>
              <a:ext uri="{FF2B5EF4-FFF2-40B4-BE49-F238E27FC236}">
                <a16:creationId xmlns:a16="http://schemas.microsoft.com/office/drawing/2014/main" id="{0FA13950-D32E-794F-83DE-B9A98E4CBC0D}"/>
              </a:ext>
            </a:extLst>
          </p:cNvPr>
          <p:cNvSpPr>
            <a:spLocks noGrp="1"/>
          </p:cNvSpPr>
          <p:nvPr>
            <p:ph type="subTitle" idx="1"/>
          </p:nvPr>
        </p:nvSpPr>
        <p:spPr/>
        <p:txBody>
          <a:bodyPr/>
          <a:lstStyle/>
          <a:p>
            <a:endParaRPr lang="en-US"/>
          </a:p>
        </p:txBody>
      </p:sp>
      <p:sp>
        <p:nvSpPr>
          <p:cNvPr id="4" name="Subtitle 2">
            <a:extLst>
              <a:ext uri="{FF2B5EF4-FFF2-40B4-BE49-F238E27FC236}">
                <a16:creationId xmlns:a16="http://schemas.microsoft.com/office/drawing/2014/main" id="{7E45F84C-FCB4-2641-ACFA-697812E3E615}"/>
              </a:ext>
            </a:extLst>
          </p:cNvPr>
          <p:cNvSpPr txBox="1">
            <a:spLocks/>
          </p:cNvSpPr>
          <p:nvPr/>
        </p:nvSpPr>
        <p:spPr bwMode="white">
          <a:xfrm>
            <a:off x="1671638" y="3271838"/>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login [INSTANCE|REGEXP]</a:t>
            </a:r>
          </a:p>
        </p:txBody>
      </p:sp>
      <p:sp>
        <p:nvSpPr>
          <p:cNvPr id="5" name="Subtitle 2">
            <a:extLst>
              <a:ext uri="{FF2B5EF4-FFF2-40B4-BE49-F238E27FC236}">
                <a16:creationId xmlns:a16="http://schemas.microsoft.com/office/drawing/2014/main" id="{3B3CAA9F-BBC1-9E40-A32B-A6771632E6A6}"/>
              </a:ext>
            </a:extLst>
          </p:cNvPr>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Raleway-v4020" pitchFamily="2" charset="77"/>
                <a:cs typeface="Courier New" panose="02070309020205020404" pitchFamily="49" charset="0"/>
              </a:rPr>
              <a:t>Create a terminal session inside of the container.</a:t>
            </a:r>
          </a:p>
        </p:txBody>
      </p:sp>
    </p:spTree>
    <p:extLst>
      <p:ext uri="{BB962C8B-B14F-4D97-AF65-F5344CB8AC3E}">
        <p14:creationId xmlns:p14="http://schemas.microsoft.com/office/powerpoint/2010/main" val="3501426681"/>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a:xfrm>
            <a:off x="1671638" y="3271839"/>
            <a:ext cx="12319000" cy="891948"/>
          </a:xfrm>
        </p:spPr>
        <p:txBody>
          <a:bodyPr/>
          <a:lstStyle/>
          <a:p>
            <a:pPr marL="457200" indent="-457200">
              <a:lnSpc>
                <a:spcPct val="150000"/>
              </a:lnSpc>
              <a:buFont typeface="Wingdings" pitchFamily="2" charset="2"/>
              <a:buChar char="ü"/>
            </a:pPr>
            <a:r>
              <a:rPr lang="en-US" dirty="0"/>
              <a:t>How could the code be refactored?</a:t>
            </a:r>
          </a:p>
          <a:p>
            <a:pPr>
              <a:lnSpc>
                <a:spcPct val="150000"/>
              </a:lnSpc>
            </a:pPr>
            <a:endParaRPr lang="en-US" dirty="0"/>
          </a:p>
        </p:txBody>
      </p:sp>
      <p:sp>
        <p:nvSpPr>
          <p:cNvPr id="4" name="Subtitle 2">
            <a:extLst>
              <a:ext uri="{FF2B5EF4-FFF2-40B4-BE49-F238E27FC236}">
                <a16:creationId xmlns:a16="http://schemas.microsoft.com/office/drawing/2014/main" id="{C57543FD-C39A-8748-A74A-EBA37ECCE20E}"/>
              </a:ext>
            </a:extLst>
          </p:cNvPr>
          <p:cNvSpPr txBox="1">
            <a:spLocks/>
          </p:cNvSpPr>
          <p:nvPr/>
        </p:nvSpPr>
        <p:spPr bwMode="white">
          <a:xfrm>
            <a:off x="2171700" y="4163786"/>
            <a:ext cx="11818938" cy="275952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lnSpc>
                <a:spcPct val="150000"/>
              </a:lnSpc>
              <a:buFont typeface="Courier New" panose="02070309020205020404" pitchFamily="49" charset="0"/>
              <a:buChar char="o"/>
            </a:pPr>
            <a:r>
              <a:rPr lang="en-US" dirty="0"/>
              <a:t>Ruby variables</a:t>
            </a:r>
          </a:p>
          <a:p>
            <a:pPr marL="457200" indent="-457200">
              <a:lnSpc>
                <a:spcPct val="150000"/>
              </a:lnSpc>
              <a:buFont typeface="Courier New" panose="02070309020205020404" pitchFamily="49" charset="0"/>
              <a:buChar char="o"/>
            </a:pPr>
            <a:r>
              <a:rPr lang="en-US" dirty="0"/>
              <a:t>Node attributes</a:t>
            </a:r>
          </a:p>
          <a:p>
            <a:pPr marL="457200" indent="-457200">
              <a:lnSpc>
                <a:spcPct val="150000"/>
              </a:lnSpc>
              <a:buFont typeface="Courier New" panose="02070309020205020404" pitchFamily="49" charset="0"/>
              <a:buChar char="o"/>
            </a:pPr>
            <a:r>
              <a:rPr lang="en-US" b="1" dirty="0" err="1">
                <a:latin typeface="Courier New" panose="02070309020205020404" pitchFamily="49" charset="0"/>
                <a:cs typeface="Courier New" panose="02070309020205020404" pitchFamily="49" charset="0"/>
              </a:rPr>
              <a:t>include_recipe</a:t>
            </a:r>
            <a:endParaRPr lang="en-US" b="1" dirty="0">
              <a:latin typeface="Courier New" panose="02070309020205020404" pitchFamily="49" charset="0"/>
              <a:cs typeface="Courier New" panose="02070309020205020404" pitchFamily="49" charset="0"/>
            </a:endParaRPr>
          </a:p>
          <a:p>
            <a:pPr marL="457200" indent="-457200">
              <a:lnSpc>
                <a:spcPct val="150000"/>
              </a:lnSpc>
              <a:buFont typeface="Courier New" panose="02070309020205020404" pitchFamily="49" charset="0"/>
              <a:buChar char="o"/>
            </a:pPr>
            <a:r>
              <a:rPr lang="en-US" dirty="0"/>
              <a:t>Custom resource</a:t>
            </a:r>
          </a:p>
        </p:txBody>
      </p:sp>
    </p:spTree>
    <p:extLst>
      <p:ext uri="{BB962C8B-B14F-4D97-AF65-F5344CB8AC3E}">
        <p14:creationId xmlns:p14="http://schemas.microsoft.com/office/powerpoint/2010/main" val="164111319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Courier New Bold" panose="02070309020205020404" pitchFamily="49" charset="0"/>
                <a:ea typeface="Courier New" charset="0"/>
                <a:cs typeface="Courier New" charset="0"/>
              </a:rPr>
              <a:t> 9:00 -  9:50 – Introductions and Code Review</a:t>
            </a:r>
          </a:p>
          <a:p>
            <a:r>
              <a:rPr lang="en-US" sz="3600" b="1" dirty="0">
                <a:latin typeface="Courier New Bold" panose="02070309020205020404" pitchFamily="49" charset="0"/>
                <a:ea typeface="Courier New" charset="0"/>
                <a:cs typeface="Courier New" charset="0"/>
              </a:rPr>
              <a:t>10:00 - 10:50 – First Web Service</a:t>
            </a:r>
          </a:p>
          <a:p>
            <a:r>
              <a:rPr lang="en-US" sz="3600" b="1" dirty="0">
                <a:latin typeface="Courier New Bold" panose="02070309020205020404" pitchFamily="49" charset="0"/>
                <a:ea typeface="Courier New" charset="0"/>
                <a:cs typeface="Courier New" charset="0"/>
              </a:rPr>
              <a:t>11:00 - 11:50 – Second Web Service</a:t>
            </a:r>
          </a:p>
          <a:p>
            <a:r>
              <a:rPr lang="en-US" sz="3600" b="1" dirty="0">
                <a:latin typeface="Courier New Bold" panose="02070309020205020404" pitchFamily="49" charset="0"/>
                <a:ea typeface="Courier New" charset="0"/>
                <a:cs typeface="Courier New" charset="0"/>
              </a:rPr>
              <a:t>12:00 - 13:00 – LUNCH</a:t>
            </a:r>
          </a:p>
        </p:txBody>
      </p:sp>
    </p:spTree>
    <p:extLst>
      <p:ext uri="{BB962C8B-B14F-4D97-AF65-F5344CB8AC3E}">
        <p14:creationId xmlns:p14="http://schemas.microsoft.com/office/powerpoint/2010/main" val="2511362023"/>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D7C3-C428-D248-ABC7-CAFD9288487F}"/>
              </a:ext>
            </a:extLst>
          </p:cNvPr>
          <p:cNvSpPr>
            <a:spLocks noGrp="1"/>
          </p:cNvSpPr>
          <p:nvPr>
            <p:ph type="ctrTitle"/>
          </p:nvPr>
        </p:nvSpPr>
        <p:spPr/>
        <p:txBody>
          <a:bodyPr>
            <a:normAutofit fontScale="90000"/>
          </a:bodyPr>
          <a:lstStyle/>
          <a:p>
            <a:r>
              <a:rPr lang="en-US" dirty="0"/>
              <a:t>Leave them in the Cookbook</a:t>
            </a:r>
          </a:p>
        </p:txBody>
      </p:sp>
      <p:sp>
        <p:nvSpPr>
          <p:cNvPr id="3" name="Subtitle 2">
            <a:extLst>
              <a:ext uri="{FF2B5EF4-FFF2-40B4-BE49-F238E27FC236}">
                <a16:creationId xmlns:a16="http://schemas.microsoft.com/office/drawing/2014/main" id="{28352799-493C-0746-B42A-3FF593A8DBC3}"/>
              </a:ext>
            </a:extLst>
          </p:cNvPr>
          <p:cNvSpPr>
            <a:spLocks noGrp="1"/>
          </p:cNvSpPr>
          <p:nvPr>
            <p:ph type="subTitle" idx="1"/>
          </p:nvPr>
        </p:nvSpPr>
        <p:spPr>
          <a:xfrm>
            <a:off x="1671638" y="3271838"/>
            <a:ext cx="12319000" cy="1316491"/>
          </a:xfrm>
        </p:spPr>
        <p:txBody>
          <a:bodyPr/>
          <a:lstStyle/>
          <a:p>
            <a:r>
              <a:rPr lang="en-US" dirty="0"/>
              <a:t>These implementation specific tests are useful but they could remain in the cookbook's test files.</a:t>
            </a:r>
          </a:p>
        </p:txBody>
      </p:sp>
      <p:sp>
        <p:nvSpPr>
          <p:cNvPr id="4" name="Subtitle 2">
            <a:extLst>
              <a:ext uri="{FF2B5EF4-FFF2-40B4-BE49-F238E27FC236}">
                <a16:creationId xmlns:a16="http://schemas.microsoft.com/office/drawing/2014/main" id="{874EE88E-D25C-9B4A-A5A7-3771937E14B4}"/>
              </a:ext>
            </a:extLst>
          </p:cNvPr>
          <p:cNvSpPr txBox="1">
            <a:spLocks/>
          </p:cNvSpPr>
          <p:nvPr/>
        </p:nvSpPr>
        <p:spPr bwMode="white">
          <a:xfrm>
            <a:off x="806224" y="4483097"/>
            <a:ext cx="7145790" cy="584829"/>
          </a:xfrm>
          <a:prstGeom prst="rect">
            <a:avLst/>
          </a:prstGeom>
          <a:solidFill>
            <a:schemeClr val="bg1">
              <a:lumMod val="85000"/>
              <a:alpha val="50000"/>
            </a:schemeClr>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Bold" panose="02070309020205020404" pitchFamily="49" charset="0"/>
                <a:cs typeface="Inconsolata"/>
              </a:rPr>
              <a:t>... ration/default/</a:t>
            </a:r>
            <a:r>
              <a:rPr lang="en-US" sz="2400" b="1" dirty="0" err="1">
                <a:latin typeface="Courier New Bold" panose="02070309020205020404" pitchFamily="49" charset="0"/>
                <a:cs typeface="Inconsolata"/>
              </a:rPr>
              <a:t>test_default.rb</a:t>
            </a:r>
            <a:endParaRPr lang="en-US" sz="2400" b="1" dirty="0">
              <a:latin typeface="Courier New Bold" panose="02070309020205020404" pitchFamily="49" charset="0"/>
              <a:cs typeface="Inconsolata"/>
            </a:endParaRPr>
          </a:p>
        </p:txBody>
      </p:sp>
      <p:sp>
        <p:nvSpPr>
          <p:cNvPr id="5" name="TextBox 4">
            <a:extLst>
              <a:ext uri="{FF2B5EF4-FFF2-40B4-BE49-F238E27FC236}">
                <a16:creationId xmlns:a16="http://schemas.microsoft.com/office/drawing/2014/main" id="{421E68CE-DB6A-8345-B0BC-464B989B7C5E}"/>
              </a:ext>
            </a:extLst>
          </p:cNvPr>
          <p:cNvSpPr txBox="1"/>
          <p:nvPr/>
        </p:nvSpPr>
        <p:spPr bwMode="white">
          <a:xfrm>
            <a:off x="806223" y="5241943"/>
            <a:ext cx="7145791" cy="2587153"/>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panose="02070309020205020404" pitchFamily="49" charset="0"/>
                <a:cs typeface="Courier New" panose="02070309020205020404" pitchFamily="49" charset="0"/>
              </a:rPr>
              <a:t>describe port(8000) do</a:t>
            </a:r>
          </a:p>
          <a:p>
            <a:r>
              <a:rPr lang="en-US" sz="2000" b="1" dirty="0">
                <a:latin typeface="Courier New" panose="02070309020205020404" pitchFamily="49" charset="0"/>
                <a:cs typeface="Courier New" panose="02070309020205020404" pitchFamily="49" charset="0"/>
              </a:rPr>
              <a:t>  its('processes') { should include 'rust'}</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p:txBody>
      </p:sp>
      <p:sp>
        <p:nvSpPr>
          <p:cNvPr id="7" name="Subtitle 2">
            <a:extLst>
              <a:ext uri="{FF2B5EF4-FFF2-40B4-BE49-F238E27FC236}">
                <a16:creationId xmlns:a16="http://schemas.microsoft.com/office/drawing/2014/main" id="{34F64B3A-4CB7-4A45-94A6-30FE2AB13997}"/>
              </a:ext>
            </a:extLst>
          </p:cNvPr>
          <p:cNvSpPr txBox="1">
            <a:spLocks/>
          </p:cNvSpPr>
          <p:nvPr/>
        </p:nvSpPr>
        <p:spPr bwMode="white">
          <a:xfrm>
            <a:off x="8224839" y="4483097"/>
            <a:ext cx="7145790" cy="577491"/>
          </a:xfrm>
          <a:prstGeom prst="rect">
            <a:avLst/>
          </a:prstGeom>
          <a:solidFill>
            <a:schemeClr val="bg1">
              <a:lumMod val="85000"/>
              <a:alpha val="50000"/>
            </a:schemeClr>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Bold" panose="02070309020205020404" pitchFamily="49" charset="0"/>
                <a:cs typeface="Inconsolata"/>
              </a:rPr>
              <a:t>...controls/</a:t>
            </a:r>
            <a:r>
              <a:rPr lang="en-US" sz="2400" b="1" dirty="0" err="1">
                <a:latin typeface="Courier New Bold" panose="02070309020205020404" pitchFamily="49" charset="0"/>
                <a:cs typeface="Inconsolata"/>
              </a:rPr>
              <a:t>default.rb</a:t>
            </a:r>
            <a:endParaRPr lang="en-US" sz="2400" b="1" dirty="0">
              <a:latin typeface="Courier New Bold" panose="02070309020205020404" pitchFamily="49" charset="0"/>
              <a:cs typeface="Inconsolata"/>
            </a:endParaRPr>
          </a:p>
        </p:txBody>
      </p:sp>
      <p:sp>
        <p:nvSpPr>
          <p:cNvPr id="8" name="TextBox 7">
            <a:extLst>
              <a:ext uri="{FF2B5EF4-FFF2-40B4-BE49-F238E27FC236}">
                <a16:creationId xmlns:a16="http://schemas.microsoft.com/office/drawing/2014/main" id="{98EABAE8-9F15-4B44-AB13-8502CD873875}"/>
              </a:ext>
            </a:extLst>
          </p:cNvPr>
          <p:cNvSpPr txBox="1"/>
          <p:nvPr/>
        </p:nvSpPr>
        <p:spPr bwMode="white">
          <a:xfrm>
            <a:off x="8224838" y="5267065"/>
            <a:ext cx="7145791" cy="2554693"/>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panose="02070309020205020404" pitchFamily="49" charset="0"/>
                <a:cs typeface="Courier New" panose="02070309020205020404" pitchFamily="49" charset="0"/>
              </a:rPr>
              <a:t>describe port(8000) do</a:t>
            </a:r>
          </a:p>
          <a:p>
            <a:r>
              <a:rPr lang="en-US" sz="2000" b="1" dirty="0">
                <a:latin typeface="Courier New" panose="02070309020205020404" pitchFamily="49" charset="0"/>
                <a:cs typeface="Courier New" panose="02070309020205020404" pitchFamily="49" charset="0"/>
              </a:rPr>
              <a:t>  it { should </a:t>
            </a:r>
            <a:r>
              <a:rPr lang="en-US" sz="2000" b="1" dirty="0" err="1">
                <a:latin typeface="Courier New" panose="02070309020205020404" pitchFamily="49" charset="0"/>
                <a:cs typeface="Courier New" panose="02070309020205020404" pitchFamily="49" charset="0"/>
              </a:rPr>
              <a:t>be_listening</a:t>
            </a:r>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74932952"/>
      </p:ext>
    </p:extLst>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0E7E3-DF5A-1548-B671-C9F541D7404B}"/>
              </a:ext>
            </a:extLst>
          </p:cNvPr>
          <p:cNvSpPr>
            <a:spLocks noGrp="1"/>
          </p:cNvSpPr>
          <p:nvPr>
            <p:ph type="ctrTitle"/>
          </p:nvPr>
        </p:nvSpPr>
        <p:spPr/>
        <p:txBody>
          <a:bodyPr>
            <a:noAutofit/>
          </a:bodyPr>
          <a:lstStyle/>
          <a:p>
            <a:r>
              <a:rPr lang="en-US" sz="4800" dirty="0"/>
              <a:t>Conditional Execution of Control Files</a:t>
            </a:r>
          </a:p>
        </p:txBody>
      </p:sp>
      <p:sp>
        <p:nvSpPr>
          <p:cNvPr id="4" name="Subtitle 2">
            <a:extLst>
              <a:ext uri="{FF2B5EF4-FFF2-40B4-BE49-F238E27FC236}">
                <a16:creationId xmlns:a16="http://schemas.microsoft.com/office/drawing/2014/main" id="{609FE5AF-3A8D-9047-8493-25ACE7971B61}"/>
              </a:ext>
            </a:extLst>
          </p:cNvPr>
          <p:cNvSpPr txBox="1">
            <a:spLocks/>
          </p:cNvSpPr>
          <p:nvPr/>
        </p:nvSpPr>
        <p:spPr bwMode="white">
          <a:xfrm>
            <a:off x="806224" y="3172728"/>
            <a:ext cx="7145790" cy="584829"/>
          </a:xfrm>
          <a:prstGeom prst="rect">
            <a:avLst/>
          </a:prstGeom>
          <a:solidFill>
            <a:schemeClr val="bg1">
              <a:lumMod val="85000"/>
              <a:alpha val="50000"/>
            </a:schemeClr>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Bold" panose="02070309020205020404" pitchFamily="49" charset="0"/>
                <a:cs typeface="Inconsolata"/>
              </a:rPr>
              <a:t>...controls/</a:t>
            </a:r>
            <a:r>
              <a:rPr lang="en-US" sz="2400" b="1" dirty="0" err="1">
                <a:latin typeface="Courier New Bold" panose="02070309020205020404" pitchFamily="49" charset="0"/>
                <a:cs typeface="Inconsolata"/>
              </a:rPr>
              <a:t>rust.rb</a:t>
            </a:r>
            <a:endParaRPr lang="en-US" sz="2400" b="1" dirty="0">
              <a:latin typeface="Courier New Bold" panose="02070309020205020404" pitchFamily="49" charset="0"/>
              <a:cs typeface="Inconsolata"/>
            </a:endParaRPr>
          </a:p>
        </p:txBody>
      </p:sp>
      <p:sp>
        <p:nvSpPr>
          <p:cNvPr id="5" name="TextBox 4">
            <a:extLst>
              <a:ext uri="{FF2B5EF4-FFF2-40B4-BE49-F238E27FC236}">
                <a16:creationId xmlns:a16="http://schemas.microsoft.com/office/drawing/2014/main" id="{DDB2019E-AB56-0240-A982-9B07EE98E2A5}"/>
              </a:ext>
            </a:extLst>
          </p:cNvPr>
          <p:cNvSpPr txBox="1"/>
          <p:nvPr/>
        </p:nvSpPr>
        <p:spPr bwMode="white">
          <a:xfrm>
            <a:off x="806223" y="3902529"/>
            <a:ext cx="7145791" cy="3926567"/>
          </a:xfrm>
          <a:prstGeom prst="rect">
            <a:avLst/>
          </a:prstGeom>
          <a:ln>
            <a:solidFill>
              <a:schemeClr val="tx2"/>
            </a:solidFill>
            <a:prstDash val="dash"/>
          </a:ln>
        </p:spPr>
        <p:txBody>
          <a:bodyPr vert="horz" wrap="square" lIns="91440" tIns="91440" rIns="91440" bIns="91440" rtlCol="0">
            <a:normAutofit/>
          </a:bodyPr>
          <a:lstStyle/>
          <a:p>
            <a:r>
              <a:rPr lang="en-US" sz="2000" b="1" dirty="0" err="1">
                <a:latin typeface="Courier New" panose="02070309020205020404" pitchFamily="49" charset="0"/>
                <a:cs typeface="Courier New" panose="02070309020205020404" pitchFamily="49" charset="0"/>
              </a:rPr>
              <a:t>only_if</a:t>
            </a:r>
            <a:r>
              <a:rPr lang="en-US" sz="2000" b="1" dirty="0">
                <a:latin typeface="Courier New" panose="02070309020205020404" pitchFamily="49" charset="0"/>
                <a:cs typeface="Courier New" panose="02070309020205020404" pitchFamily="49" charset="0"/>
              </a:rPr>
              <a:t> do</a:t>
            </a:r>
          </a:p>
          <a:p>
            <a:r>
              <a:rPr lang="en-US" sz="2000" b="1" dirty="0">
                <a:latin typeface="Courier New" panose="02070309020205020404" pitchFamily="49" charset="0"/>
                <a:cs typeface="Courier New" panose="02070309020205020404" pitchFamily="49" charset="0"/>
              </a:rPr>
              <a:t>  command('/root/.cargo/bin/cargo').exist?</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describe port(8000) do</a:t>
            </a:r>
          </a:p>
          <a:p>
            <a:r>
              <a:rPr lang="en-US" sz="2000" b="1" dirty="0">
                <a:latin typeface="Courier New" panose="02070309020205020404" pitchFamily="49" charset="0"/>
                <a:cs typeface="Courier New" panose="02070309020205020404" pitchFamily="49" charset="0"/>
              </a:rPr>
              <a:t>  its('processes') { should include 'rust'}</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p:txBody>
      </p:sp>
      <p:sp>
        <p:nvSpPr>
          <p:cNvPr id="6" name="Subtitle 2">
            <a:extLst>
              <a:ext uri="{FF2B5EF4-FFF2-40B4-BE49-F238E27FC236}">
                <a16:creationId xmlns:a16="http://schemas.microsoft.com/office/drawing/2014/main" id="{F63C4EB4-B98A-554C-852F-8D0043C2AD86}"/>
              </a:ext>
            </a:extLst>
          </p:cNvPr>
          <p:cNvSpPr txBox="1">
            <a:spLocks/>
          </p:cNvSpPr>
          <p:nvPr/>
        </p:nvSpPr>
        <p:spPr bwMode="white">
          <a:xfrm>
            <a:off x="8224839" y="3180066"/>
            <a:ext cx="7145790" cy="577491"/>
          </a:xfrm>
          <a:prstGeom prst="rect">
            <a:avLst/>
          </a:prstGeom>
          <a:solidFill>
            <a:schemeClr val="bg1">
              <a:lumMod val="85000"/>
              <a:alpha val="50000"/>
            </a:schemeClr>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Bold" panose="02070309020205020404" pitchFamily="49" charset="0"/>
                <a:cs typeface="Inconsolata"/>
              </a:rPr>
              <a:t>...controls/</a:t>
            </a:r>
            <a:r>
              <a:rPr lang="en-US" sz="2400" b="1" dirty="0" err="1">
                <a:latin typeface="Courier New Bold" panose="02070309020205020404" pitchFamily="49" charset="0"/>
                <a:cs typeface="Inconsolata"/>
              </a:rPr>
              <a:t>default.rb</a:t>
            </a:r>
            <a:endParaRPr lang="en-US" sz="2400" b="1" dirty="0">
              <a:latin typeface="Courier New Bold" panose="02070309020205020404" pitchFamily="49" charset="0"/>
              <a:cs typeface="Inconsolata"/>
            </a:endParaRPr>
          </a:p>
        </p:txBody>
      </p:sp>
      <p:sp>
        <p:nvSpPr>
          <p:cNvPr id="7" name="TextBox 6">
            <a:extLst>
              <a:ext uri="{FF2B5EF4-FFF2-40B4-BE49-F238E27FC236}">
                <a16:creationId xmlns:a16="http://schemas.microsoft.com/office/drawing/2014/main" id="{20F7862B-790B-7441-A50C-1AA124EB1730}"/>
              </a:ext>
            </a:extLst>
          </p:cNvPr>
          <p:cNvSpPr txBox="1"/>
          <p:nvPr/>
        </p:nvSpPr>
        <p:spPr bwMode="white">
          <a:xfrm>
            <a:off x="8224838" y="3902529"/>
            <a:ext cx="7145791" cy="3919229"/>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panose="02070309020205020404" pitchFamily="49" charset="0"/>
                <a:cs typeface="Courier New" panose="02070309020205020404" pitchFamily="49" charset="0"/>
              </a:rPr>
              <a:t>describe port(8000) do</a:t>
            </a:r>
          </a:p>
          <a:p>
            <a:r>
              <a:rPr lang="en-US" sz="2000" b="1" dirty="0">
                <a:latin typeface="Courier New" panose="02070309020205020404" pitchFamily="49" charset="0"/>
                <a:cs typeface="Courier New" panose="02070309020205020404" pitchFamily="49" charset="0"/>
              </a:rPr>
              <a:t>  it { should </a:t>
            </a:r>
            <a:r>
              <a:rPr lang="en-US" sz="2000" b="1" dirty="0" err="1">
                <a:latin typeface="Courier New" panose="02070309020205020404" pitchFamily="49" charset="0"/>
                <a:cs typeface="Courier New" panose="02070309020205020404" pitchFamily="49" charset="0"/>
              </a:rPr>
              <a:t>be_listening</a:t>
            </a:r>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9002540"/>
      </p:ext>
    </p:extLst>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0E7E3-DF5A-1548-B671-C9F541D7404B}"/>
              </a:ext>
            </a:extLst>
          </p:cNvPr>
          <p:cNvSpPr>
            <a:spLocks noGrp="1"/>
          </p:cNvSpPr>
          <p:nvPr>
            <p:ph type="ctrTitle"/>
          </p:nvPr>
        </p:nvSpPr>
        <p:spPr/>
        <p:txBody>
          <a:bodyPr>
            <a:noAutofit/>
          </a:bodyPr>
          <a:lstStyle/>
          <a:p>
            <a:r>
              <a:rPr lang="en-US" sz="4800" dirty="0"/>
              <a:t>Conditional Execution of Controls</a:t>
            </a:r>
          </a:p>
        </p:txBody>
      </p:sp>
      <p:sp>
        <p:nvSpPr>
          <p:cNvPr id="4" name="Subtitle 2">
            <a:extLst>
              <a:ext uri="{FF2B5EF4-FFF2-40B4-BE49-F238E27FC236}">
                <a16:creationId xmlns:a16="http://schemas.microsoft.com/office/drawing/2014/main" id="{AE79ED58-74A7-1F45-9131-68F958401F88}"/>
              </a:ext>
            </a:extLst>
          </p:cNvPr>
          <p:cNvSpPr txBox="1">
            <a:spLocks/>
          </p:cNvSpPr>
          <p:nvPr/>
        </p:nvSpPr>
        <p:spPr bwMode="white">
          <a:xfrm>
            <a:off x="1671638" y="3172728"/>
            <a:ext cx="12319000" cy="584829"/>
          </a:xfrm>
          <a:prstGeom prst="rect">
            <a:avLst/>
          </a:prstGeom>
          <a:solidFill>
            <a:schemeClr val="bg1">
              <a:lumMod val="85000"/>
              <a:alpha val="50000"/>
            </a:schemeClr>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Bold" panose="02070309020205020404" pitchFamily="49" charset="0"/>
                <a:cs typeface="Inconsolata"/>
              </a:rPr>
              <a:t>~/profiles/</a:t>
            </a:r>
            <a:r>
              <a:rPr lang="en-US" sz="2400" b="1" dirty="0" err="1">
                <a:latin typeface="Courier New Bold" panose="02070309020205020404" pitchFamily="49" charset="0"/>
                <a:cs typeface="Inconsolata"/>
              </a:rPr>
              <a:t>webservice</a:t>
            </a:r>
            <a:r>
              <a:rPr lang="en-US" sz="2400" b="1" dirty="0">
                <a:latin typeface="Courier New Bold" panose="02070309020205020404" pitchFamily="49" charset="0"/>
                <a:cs typeface="Inconsolata"/>
              </a:rPr>
              <a:t>-default/controls/</a:t>
            </a:r>
            <a:r>
              <a:rPr lang="en-US" sz="2400" b="1" dirty="0" err="1">
                <a:latin typeface="Courier New Bold" panose="02070309020205020404" pitchFamily="49" charset="0"/>
                <a:cs typeface="Inconsolata"/>
              </a:rPr>
              <a:t>default.rb</a:t>
            </a:r>
            <a:endParaRPr lang="en-US" sz="2400" b="1" dirty="0">
              <a:latin typeface="Courier New Bold" panose="02070309020205020404" pitchFamily="49" charset="0"/>
              <a:cs typeface="Inconsolata"/>
            </a:endParaRPr>
          </a:p>
        </p:txBody>
      </p:sp>
      <p:sp>
        <p:nvSpPr>
          <p:cNvPr id="5" name="TextBox 4">
            <a:extLst>
              <a:ext uri="{FF2B5EF4-FFF2-40B4-BE49-F238E27FC236}">
                <a16:creationId xmlns:a16="http://schemas.microsoft.com/office/drawing/2014/main" id="{E6A2A1CB-DB19-0A41-BB98-4789A6457448}"/>
              </a:ext>
            </a:extLst>
          </p:cNvPr>
          <p:cNvSpPr txBox="1"/>
          <p:nvPr/>
        </p:nvSpPr>
        <p:spPr bwMode="white">
          <a:xfrm>
            <a:off x="1671638" y="3902529"/>
            <a:ext cx="12319000" cy="4180114"/>
          </a:xfrm>
          <a:prstGeom prst="rect">
            <a:avLst/>
          </a:prstGeom>
          <a:ln>
            <a:solidFill>
              <a:schemeClr val="tx2"/>
            </a:solidFill>
            <a:prstDash val="dash"/>
          </a:ln>
        </p:spPr>
        <p:txBody>
          <a:bodyPr vert="horz" wrap="square" lIns="91440" tIns="91440" rIns="91440" bIns="91440" rtlCol="0">
            <a:normAutofit fontScale="92500" lnSpcReduction="10000"/>
          </a:bodyPr>
          <a:lstStyle/>
          <a:p>
            <a:r>
              <a:rPr lang="en-US" sz="2000" b="1" dirty="0">
                <a:latin typeface="Courier New" panose="02070309020205020404" pitchFamily="49" charset="0"/>
                <a:cs typeface="Courier New" panose="02070309020205020404" pitchFamily="49" charset="0"/>
              </a:rPr>
              <a:t>control 'svc-rust-01' do</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only_if</a:t>
            </a:r>
            <a:r>
              <a:rPr lang="en-US" sz="2000" b="1" dirty="0">
                <a:latin typeface="Courier New" panose="02070309020205020404" pitchFamily="49" charset="0"/>
                <a:cs typeface="Courier New" panose="02070309020205020404" pitchFamily="49" charset="0"/>
              </a:rPr>
              <a:t> do</a:t>
            </a:r>
          </a:p>
          <a:p>
            <a:r>
              <a:rPr lang="en-US" sz="2000" b="1" dirty="0">
                <a:latin typeface="Courier New" panose="02070309020205020404" pitchFamily="49" charset="0"/>
                <a:cs typeface="Courier New" panose="02070309020205020404" pitchFamily="49" charset="0"/>
              </a:rPr>
              <a:t>    command('/root/.cargo/bin/cargo').exist?</a:t>
            </a:r>
          </a:p>
          <a:p>
            <a:r>
              <a:rPr lang="en-US" sz="2000" b="1" dirty="0">
                <a:latin typeface="Courier New" panose="02070309020205020404" pitchFamily="49" charset="0"/>
                <a:cs typeface="Courier New" panose="02070309020205020404" pitchFamily="49" charset="0"/>
              </a:rPr>
              <a:t>  end</a:t>
            </a: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  describe port(8000) do</a:t>
            </a:r>
          </a:p>
          <a:p>
            <a:r>
              <a:rPr lang="en-US" sz="2000" b="1" dirty="0">
                <a:latin typeface="Courier New" panose="02070309020205020404" pitchFamily="49" charset="0"/>
                <a:cs typeface="Courier New" panose="02070309020205020404" pitchFamily="49" charset="0"/>
              </a:rPr>
              <a:t>    its('processes') { should include 'rust'}</a:t>
            </a:r>
          </a:p>
          <a:p>
            <a:r>
              <a:rPr lang="en-US" sz="2000" b="1" dirty="0">
                <a:latin typeface="Courier New" panose="02070309020205020404" pitchFamily="49" charset="0"/>
                <a:cs typeface="Courier New" panose="02070309020205020404" pitchFamily="49" charset="0"/>
              </a:rPr>
              <a:t>  end</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control 'svc-01' do</a:t>
            </a:r>
          </a:p>
          <a:p>
            <a:r>
              <a:rPr lang="en-US" sz="2000" b="1" dirty="0">
                <a:latin typeface="Courier New" panose="02070309020205020404" pitchFamily="49" charset="0"/>
                <a:cs typeface="Courier New" panose="02070309020205020404" pitchFamily="49" charset="0"/>
              </a:rPr>
              <a:t>   describe port(8000) do</a:t>
            </a:r>
          </a:p>
          <a:p>
            <a:r>
              <a:rPr lang="en-US" sz="2000" b="1" dirty="0">
                <a:latin typeface="Courier New" panose="02070309020205020404" pitchFamily="49" charset="0"/>
                <a:cs typeface="Courier New" panose="02070309020205020404" pitchFamily="49" charset="0"/>
              </a:rPr>
              <a:t>    its('processes') { should include 'rust'}</a:t>
            </a:r>
          </a:p>
          <a:p>
            <a:r>
              <a:rPr lang="en-US" sz="2000" b="1" dirty="0">
                <a:latin typeface="Courier New" panose="02070309020205020404" pitchFamily="49" charset="0"/>
                <a:cs typeface="Courier New" panose="02070309020205020404" pitchFamily="49" charset="0"/>
              </a:rPr>
              <a:t>  end</a:t>
            </a:r>
          </a:p>
          <a:p>
            <a:r>
              <a:rPr lang="en-US" sz="2000" b="1" dirty="0">
                <a:latin typeface="Courier New" panose="02070309020205020404" pitchFamily="49" charset="0"/>
                <a:cs typeface="Courier New" panose="02070309020205020404" pitchFamily="49" charset="0"/>
              </a:rPr>
              <a:t>end</a:t>
            </a:r>
          </a:p>
          <a:p>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7735025"/>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525982440"/>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Third Web Service</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Converge the cookbook</a:t>
            </a:r>
          </a:p>
          <a:p>
            <a:r>
              <a:rPr lang="en-US" dirty="0"/>
              <a:t>Write tests in the cookbook or in the profile with conditions</a:t>
            </a:r>
          </a:p>
          <a:p>
            <a:r>
              <a:rPr lang="en-US" dirty="0"/>
              <a:t>Execute the tests</a:t>
            </a:r>
          </a:p>
          <a:p>
            <a:endParaRPr lang="en-US" dirty="0"/>
          </a:p>
          <a:p>
            <a:r>
              <a:rPr lang="en-US" dirty="0"/>
              <a:t>Assist, Break it, Explore or Refactor</a:t>
            </a:r>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3473112"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3143702965"/>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53386076"/>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3519219"/>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Third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3842857242"/>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239101750"/>
      </p:ext>
    </p:extLst>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0840238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a:latin typeface="Courier New Bold" panose="02070309020205020404" pitchFamily="49" charset="0"/>
                <a:ea typeface="Courier New" charset="0"/>
                <a:cs typeface="Courier New" charset="0"/>
              </a:rPr>
              <a:t>12:00 - 13:00 – LUNCH</a:t>
            </a:r>
          </a:p>
          <a:p>
            <a:r>
              <a:rPr lang="en-US" sz="3600" b="1" dirty="0">
                <a:latin typeface="Courier New Bold" panose="02070309020205020404" pitchFamily="49" charset="0"/>
                <a:ea typeface="Courier New" charset="0"/>
                <a:cs typeface="Courier New" charset="0"/>
              </a:rPr>
              <a:t>13:00 - 13:50 – Re-use with </a:t>
            </a:r>
            <a:r>
              <a:rPr lang="en-US" sz="3600" b="1" dirty="0" err="1">
                <a:latin typeface="Courier New Bold" panose="02070309020205020404" pitchFamily="49" charset="0"/>
                <a:ea typeface="Courier New" charset="0"/>
                <a:cs typeface="Courier New" charset="0"/>
              </a:rPr>
              <a:t>InSpec</a:t>
            </a:r>
            <a:r>
              <a:rPr lang="en-US" sz="3600" b="1" dirty="0">
                <a:latin typeface="Courier New Bold" panose="02070309020205020404" pitchFamily="49" charset="0"/>
                <a:ea typeface="Courier New" charset="0"/>
                <a:cs typeface="Courier New" charset="0"/>
              </a:rPr>
              <a:t> Profiles</a:t>
            </a:r>
          </a:p>
          <a:p>
            <a:r>
              <a:rPr lang="en-US" sz="3600" b="1" dirty="0">
                <a:latin typeface="Courier New Bold" panose="02070309020205020404" pitchFamily="49" charset="0"/>
                <a:ea typeface="Courier New" charset="0"/>
                <a:cs typeface="Courier New" charset="0"/>
              </a:rPr>
              <a:t>14:00 - 14:50 – Third Web Service</a:t>
            </a:r>
          </a:p>
          <a:p>
            <a:r>
              <a:rPr lang="en-US" sz="3600" b="1" dirty="0">
                <a:latin typeface="Courier New Bold" panose="02070309020205020404" pitchFamily="49" charset="0"/>
                <a:ea typeface="Courier New" charset="0"/>
                <a:cs typeface="Courier New" charset="0"/>
              </a:rPr>
              <a:t>15:00 - 15:50 – Audit Cookbook</a:t>
            </a:r>
          </a:p>
          <a:p>
            <a:r>
              <a:rPr lang="en-US" sz="3600" b="1" dirty="0">
                <a:latin typeface="Courier New Bold" panose="02070309020205020404" pitchFamily="49" charset="0"/>
                <a:ea typeface="Courier New" charset="0"/>
                <a:cs typeface="Courier New" charset="0"/>
              </a:rPr>
              <a:t>16:00 - 16:30 – A Web Service in Habitat</a:t>
            </a:r>
          </a:p>
          <a:p>
            <a:r>
              <a:rPr lang="en-US" sz="3600" b="1" dirty="0">
                <a:latin typeface="Courier New Bold" panose="02070309020205020404" pitchFamily="49" charset="0"/>
                <a:ea typeface="Courier New" charset="0"/>
                <a:cs typeface="Courier New" charset="0"/>
              </a:rPr>
              <a:t>16:30 - 16:50 – Summary / Wrap up </a:t>
            </a:r>
          </a:p>
        </p:txBody>
      </p:sp>
    </p:spTree>
    <p:extLst>
      <p:ext uri="{BB962C8B-B14F-4D97-AF65-F5344CB8AC3E}">
        <p14:creationId xmlns:p14="http://schemas.microsoft.com/office/powerpoint/2010/main" val="2906733818"/>
      </p:ext>
    </p:ext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Testing Outside of Development</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The tests that you wrote can also be used to verify the state of your systems in production using the same </a:t>
            </a:r>
            <a:r>
              <a:rPr lang="en-US" dirty="0" err="1"/>
              <a:t>InSpec</a:t>
            </a:r>
            <a:r>
              <a:rPr lang="en-US" dirty="0"/>
              <a:t> profile.</a:t>
            </a:r>
          </a:p>
        </p:txBody>
      </p:sp>
    </p:spTree>
    <p:extLst>
      <p:ext uri="{BB962C8B-B14F-4D97-AF65-F5344CB8AC3E}">
        <p14:creationId xmlns:p14="http://schemas.microsoft.com/office/powerpoint/2010/main" val="2154734524"/>
      </p:ext>
    </p:extLst>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6E75-5364-1040-A150-5D2C97151599}"/>
              </a:ext>
            </a:extLst>
          </p:cNvPr>
          <p:cNvSpPr>
            <a:spLocks noGrp="1"/>
          </p:cNvSpPr>
          <p:nvPr>
            <p:ph type="ctrTitle"/>
          </p:nvPr>
        </p:nvSpPr>
        <p:spPr/>
        <p:txBody>
          <a:bodyPr>
            <a:normAutofit fontScale="90000"/>
          </a:bodyPr>
          <a:lstStyle/>
          <a:p>
            <a:r>
              <a:rPr lang="en-US" dirty="0"/>
              <a:t>Objective</a:t>
            </a:r>
          </a:p>
        </p:txBody>
      </p:sp>
      <p:sp>
        <p:nvSpPr>
          <p:cNvPr id="3" name="Subtitle 2">
            <a:extLst>
              <a:ext uri="{FF2B5EF4-FFF2-40B4-BE49-F238E27FC236}">
                <a16:creationId xmlns:a16="http://schemas.microsoft.com/office/drawing/2014/main" id="{87F4DF91-3257-E84B-8B51-0A52D2DEBCA9}"/>
              </a:ext>
            </a:extLst>
          </p:cNvPr>
          <p:cNvSpPr>
            <a:spLocks noGrp="1"/>
          </p:cNvSpPr>
          <p:nvPr>
            <p:ph type="subTitle" idx="1"/>
          </p:nvPr>
        </p:nvSpPr>
        <p:spPr/>
        <p:txBody>
          <a:bodyPr/>
          <a:lstStyle/>
          <a:p>
            <a:r>
              <a:rPr lang="en-US" dirty="0"/>
              <a:t>Execute a scan automatically after a test instance converges the service recipe.</a:t>
            </a:r>
          </a:p>
        </p:txBody>
      </p:sp>
    </p:spTree>
    <p:extLst>
      <p:ext uri="{BB962C8B-B14F-4D97-AF65-F5344CB8AC3E}">
        <p14:creationId xmlns:p14="http://schemas.microsoft.com/office/powerpoint/2010/main" val="609002959"/>
      </p:ext>
    </p:extLst>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863027298"/>
      </p:ext>
    </p:extLst>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after Converge</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a:xfrm>
            <a:off x="1671638" y="3271838"/>
            <a:ext cx="12319000" cy="4402591"/>
          </a:xfrm>
        </p:spPr>
        <p:txBody>
          <a:bodyPr/>
          <a:lstStyle/>
          <a:p>
            <a:pPr marL="457200" indent="-457200">
              <a:lnSpc>
                <a:spcPct val="150000"/>
              </a:lnSpc>
              <a:buFont typeface="Wingdings" pitchFamily="2" charset="2"/>
              <a:buChar char="q"/>
            </a:pPr>
            <a:r>
              <a:rPr lang="en-US" dirty="0"/>
              <a:t>Archive the profile</a:t>
            </a:r>
          </a:p>
          <a:p>
            <a:pPr marL="457200" indent="-457200">
              <a:lnSpc>
                <a:spcPct val="150000"/>
              </a:lnSpc>
              <a:buFont typeface="Wingdings" pitchFamily="2" charset="2"/>
              <a:buChar char="q"/>
            </a:pPr>
            <a:r>
              <a:rPr lang="en-US" dirty="0"/>
              <a:t>Wrap the Audit cookbook</a:t>
            </a:r>
          </a:p>
          <a:p>
            <a:pPr marL="457200" indent="-457200">
              <a:lnSpc>
                <a:spcPct val="150000"/>
              </a:lnSpc>
              <a:buFont typeface="Wingdings" pitchFamily="2" charset="2"/>
              <a:buChar char="q"/>
            </a:pPr>
            <a:r>
              <a:rPr lang="en-US" dirty="0"/>
              <a:t>Execute a scan in a post converge event with </a:t>
            </a:r>
            <a:r>
              <a:rPr lang="en-US" dirty="0" err="1"/>
              <a:t>Chef.event_handler</a:t>
            </a:r>
            <a:endParaRPr lang="en-US" dirty="0"/>
          </a:p>
          <a:p>
            <a:pPr marL="457200" indent="-457200">
              <a:lnSpc>
                <a:spcPct val="150000"/>
              </a:lnSpc>
              <a:buFont typeface="Wingdings" pitchFamily="2" charset="2"/>
              <a:buChar char="q"/>
            </a:pPr>
            <a:r>
              <a:rPr lang="en-US" dirty="0"/>
              <a:t>Setup a new test suite to execute this scan</a:t>
            </a:r>
          </a:p>
        </p:txBody>
      </p:sp>
    </p:spTree>
    <p:extLst>
      <p:ext uri="{BB962C8B-B14F-4D97-AF65-F5344CB8AC3E}">
        <p14:creationId xmlns:p14="http://schemas.microsoft.com/office/powerpoint/2010/main" val="3800072596"/>
      </p:ext>
    </p:extLst>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8B79-4E4A-2543-8177-5CAACF6360DB}"/>
              </a:ext>
            </a:extLst>
          </p:cNvPr>
          <p:cNvSpPr>
            <a:spLocks noGrp="1"/>
          </p:cNvSpPr>
          <p:nvPr>
            <p:ph type="ctrTitle"/>
          </p:nvPr>
        </p:nvSpPr>
        <p:spPr/>
        <p:txBody>
          <a:bodyPr>
            <a:normAutofit fontScale="90000"/>
          </a:bodyPr>
          <a:lstStyle/>
          <a:p>
            <a:r>
              <a:rPr lang="en-US" dirty="0"/>
              <a:t>Archive an </a:t>
            </a:r>
            <a:r>
              <a:rPr lang="en-US" dirty="0" err="1"/>
              <a:t>InSpec</a:t>
            </a:r>
            <a:r>
              <a:rPr lang="en-US" dirty="0"/>
              <a:t> Profile</a:t>
            </a:r>
          </a:p>
        </p:txBody>
      </p:sp>
      <p:sp>
        <p:nvSpPr>
          <p:cNvPr id="3" name="Subtitle 2">
            <a:extLst>
              <a:ext uri="{FF2B5EF4-FFF2-40B4-BE49-F238E27FC236}">
                <a16:creationId xmlns:a16="http://schemas.microsoft.com/office/drawing/2014/main" id="{9772714F-5941-5A4E-9E61-5EA39860627B}"/>
              </a:ext>
            </a:extLst>
          </p:cNvPr>
          <p:cNvSpPr>
            <a:spLocks noGrp="1"/>
          </p:cNvSpPr>
          <p:nvPr>
            <p:ph type="subTitle" idx="1"/>
          </p:nvPr>
        </p:nvSpPr>
        <p:spPr>
          <a:xfrm>
            <a:off x="1671638" y="4141336"/>
            <a:ext cx="12319000" cy="2476923"/>
          </a:xfrm>
        </p:spPr>
        <p:txBody>
          <a:bodyPr/>
          <a:lstStyle/>
          <a:p>
            <a:r>
              <a:rPr lang="en-US" dirty="0" err="1"/>
              <a:t>Inspec</a:t>
            </a:r>
            <a:r>
              <a:rPr lang="en-US" dirty="0"/>
              <a:t> profiles can be archived for easy transport.</a:t>
            </a:r>
          </a:p>
        </p:txBody>
      </p:sp>
      <p:sp>
        <p:nvSpPr>
          <p:cNvPr id="4" name="Subtitle 2">
            <a:extLst>
              <a:ext uri="{FF2B5EF4-FFF2-40B4-BE49-F238E27FC236}">
                <a16:creationId xmlns:a16="http://schemas.microsoft.com/office/drawing/2014/main" id="{D0933628-CDCF-5B49-93AA-AE60ED22049D}"/>
              </a:ext>
            </a:extLst>
          </p:cNvPr>
          <p:cNvSpPr txBox="1">
            <a:spLocks/>
          </p:cNvSpPr>
          <p:nvPr/>
        </p:nvSpPr>
        <p:spPr bwMode="white">
          <a:xfrm>
            <a:off x="1671638" y="3271838"/>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a:t>
            </a:r>
            <a:r>
              <a:rPr lang="en-US" b="1" dirty="0" err="1">
                <a:solidFill>
                  <a:schemeClr val="bg1"/>
                </a:solidFill>
                <a:latin typeface="Courier New" panose="02070309020205020404" pitchFamily="49" charset="0"/>
                <a:cs typeface="Courier New" panose="02070309020205020404" pitchFamily="49" charset="0"/>
              </a:rPr>
              <a:t>inspec</a:t>
            </a:r>
            <a:r>
              <a:rPr lang="en-US" b="1" dirty="0">
                <a:solidFill>
                  <a:schemeClr val="bg1"/>
                </a:solidFill>
                <a:latin typeface="Courier New" panose="02070309020205020404" pitchFamily="49" charset="0"/>
                <a:cs typeface="Courier New" panose="02070309020205020404" pitchFamily="49" charset="0"/>
              </a:rPr>
              <a:t> archive PATH</a:t>
            </a:r>
          </a:p>
        </p:txBody>
      </p:sp>
    </p:spTree>
    <p:extLst>
      <p:ext uri="{BB962C8B-B14F-4D97-AF65-F5344CB8AC3E}">
        <p14:creationId xmlns:p14="http://schemas.microsoft.com/office/powerpoint/2010/main" val="1082306860"/>
      </p:ext>
    </p:extLst>
  </p:cSld>
  <p:clrMapOvr>
    <a:masterClrMapping/>
  </p:clrMapOvr>
  <p:transitio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E95604-7F70-BF4C-BAF0-DEEBC8A6BBC4}"/>
              </a:ext>
            </a:extLst>
          </p:cNvPr>
          <p:cNvSpPr>
            <a:spLocks noGrp="1"/>
          </p:cNvSpPr>
          <p:nvPr>
            <p:ph type="ctrTitle"/>
          </p:nvPr>
        </p:nvSpPr>
        <p:spPr/>
        <p:txBody>
          <a:bodyPr>
            <a:normAutofit fontScale="90000"/>
          </a:bodyPr>
          <a:lstStyle/>
          <a:p>
            <a:r>
              <a:rPr lang="en-US" dirty="0"/>
              <a:t>Store the Profile in the Cookbook</a:t>
            </a:r>
          </a:p>
        </p:txBody>
      </p:sp>
      <p:sp>
        <p:nvSpPr>
          <p:cNvPr id="11" name="Subtitle 10">
            <a:extLst>
              <a:ext uri="{FF2B5EF4-FFF2-40B4-BE49-F238E27FC236}">
                <a16:creationId xmlns:a16="http://schemas.microsoft.com/office/drawing/2014/main" id="{C5D7F657-365B-8941-991F-B69994CF8C05}"/>
              </a:ext>
            </a:extLst>
          </p:cNvPr>
          <p:cNvSpPr>
            <a:spLocks noGrp="1"/>
          </p:cNvSpPr>
          <p:nvPr>
            <p:ph type="subTitle" idx="1"/>
          </p:nvPr>
        </p:nvSpPr>
        <p:spPr>
          <a:xfrm>
            <a:off x="1671638" y="4637314"/>
            <a:ext cx="12319000" cy="1980945"/>
          </a:xfrm>
        </p:spPr>
        <p:txBody>
          <a:bodyPr/>
          <a:lstStyle/>
          <a:p>
            <a:r>
              <a:rPr lang="en-US" dirty="0"/>
              <a:t>Storing the profile as an archive in the cookbook is not ideal as it would require us to release new versions of the cookbook as we update the profile. Alternatives are to use a </a:t>
            </a:r>
            <a:r>
              <a:rPr lang="en-US" b="1" dirty="0" err="1"/>
              <a:t>url</a:t>
            </a:r>
            <a:r>
              <a:rPr lang="en-US" dirty="0"/>
              <a:t> or </a:t>
            </a:r>
            <a:r>
              <a:rPr lang="en-US" b="1" dirty="0"/>
              <a:t>git</a:t>
            </a:r>
            <a:r>
              <a:rPr lang="en-US" dirty="0"/>
              <a:t>.</a:t>
            </a:r>
          </a:p>
        </p:txBody>
      </p:sp>
      <p:sp>
        <p:nvSpPr>
          <p:cNvPr id="12" name="Subtitle 2">
            <a:extLst>
              <a:ext uri="{FF2B5EF4-FFF2-40B4-BE49-F238E27FC236}">
                <a16:creationId xmlns:a16="http://schemas.microsoft.com/office/drawing/2014/main" id="{B18F0EAF-F180-4E45-B1A9-4DA880D1B19B}"/>
              </a:ext>
            </a:extLst>
          </p:cNvPr>
          <p:cNvSpPr txBox="1">
            <a:spLocks/>
          </p:cNvSpPr>
          <p:nvPr/>
        </p:nvSpPr>
        <p:spPr bwMode="white">
          <a:xfrm>
            <a:off x="1671638" y="3271838"/>
            <a:ext cx="12319000" cy="1104219"/>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a:t>
            </a:r>
            <a:r>
              <a:rPr lang="en-US" b="1" dirty="0" err="1">
                <a:solidFill>
                  <a:schemeClr val="bg1"/>
                </a:solidFill>
                <a:latin typeface="Courier New" panose="02070309020205020404" pitchFamily="49" charset="0"/>
                <a:cs typeface="Courier New" panose="02070309020205020404" pitchFamily="49" charset="0"/>
              </a:rPr>
              <a:t>cp</a:t>
            </a:r>
            <a:r>
              <a:rPr lang="en-US" b="1" dirty="0">
                <a:solidFill>
                  <a:schemeClr val="bg1"/>
                </a:solidFill>
                <a:latin typeface="Courier New" panose="02070309020205020404" pitchFamily="49" charset="0"/>
                <a:cs typeface="Courier New" panose="02070309020205020404" pitchFamily="49" charset="0"/>
              </a:rPr>
              <a:t> profiles/webservice-baseline-0.1.0.tar.gz</a:t>
            </a:r>
          </a:p>
          <a:p>
            <a:r>
              <a:rPr lang="en-US" b="1" dirty="0">
                <a:solidFill>
                  <a:schemeClr val="bg1"/>
                </a:solidFill>
                <a:latin typeface="Courier New" panose="02070309020205020404" pitchFamily="49" charset="0"/>
                <a:cs typeface="Courier New" panose="02070309020205020404" pitchFamily="49" charset="0"/>
              </a:rPr>
              <a:t>  cookbooks/</a:t>
            </a:r>
            <a:r>
              <a:rPr lang="en-US" b="1" dirty="0" err="1">
                <a:solidFill>
                  <a:schemeClr val="bg1"/>
                </a:solidFill>
                <a:latin typeface="Courier New" panose="02070309020205020404" pitchFamily="49" charset="0"/>
                <a:cs typeface="Courier New" panose="02070309020205020404" pitchFamily="49" charset="0"/>
              </a:rPr>
              <a:t>azrael</a:t>
            </a:r>
            <a:r>
              <a:rPr lang="en-US" b="1" dirty="0">
                <a:solidFill>
                  <a:schemeClr val="bg1"/>
                </a:solidFill>
                <a:latin typeface="Courier New" panose="02070309020205020404" pitchFamily="49" charset="0"/>
                <a:cs typeface="Courier New" panose="02070309020205020404" pitchFamily="49" charset="0"/>
              </a:rPr>
              <a:t>/files/profiles/</a:t>
            </a:r>
          </a:p>
        </p:txBody>
      </p:sp>
    </p:spTree>
    <p:extLst>
      <p:ext uri="{BB962C8B-B14F-4D97-AF65-F5344CB8AC3E}">
        <p14:creationId xmlns:p14="http://schemas.microsoft.com/office/powerpoint/2010/main" val="507401500"/>
      </p:ext>
    </p:extLst>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after Converge</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a:xfrm>
            <a:off x="1671638" y="3271838"/>
            <a:ext cx="12319000" cy="4402591"/>
          </a:xfrm>
        </p:spPr>
        <p:txBody>
          <a:bodyPr/>
          <a:lstStyle/>
          <a:p>
            <a:pPr marL="457200" indent="-457200">
              <a:lnSpc>
                <a:spcPct val="150000"/>
              </a:lnSpc>
              <a:buFont typeface="Wingdings" pitchFamily="2" charset="2"/>
              <a:buChar char="ü"/>
            </a:pPr>
            <a:r>
              <a:rPr lang="en-US" dirty="0"/>
              <a:t>Archive the profile</a:t>
            </a:r>
          </a:p>
          <a:p>
            <a:pPr marL="457200" indent="-457200">
              <a:lnSpc>
                <a:spcPct val="150000"/>
              </a:lnSpc>
              <a:buFont typeface="Wingdings" pitchFamily="2" charset="2"/>
              <a:buChar char="q"/>
            </a:pPr>
            <a:r>
              <a:rPr lang="en-US" dirty="0"/>
              <a:t>Wrap the Audit cookbook</a:t>
            </a:r>
          </a:p>
          <a:p>
            <a:pPr marL="457200" indent="-457200">
              <a:lnSpc>
                <a:spcPct val="150000"/>
              </a:lnSpc>
              <a:buFont typeface="Wingdings" pitchFamily="2" charset="2"/>
              <a:buChar char="q"/>
            </a:pPr>
            <a:r>
              <a:rPr lang="en-US" dirty="0"/>
              <a:t>Execute a scan in a post converge event with </a:t>
            </a:r>
            <a:r>
              <a:rPr lang="en-US" dirty="0" err="1"/>
              <a:t>Chef.event_handler</a:t>
            </a:r>
            <a:endParaRPr lang="en-US" dirty="0"/>
          </a:p>
          <a:p>
            <a:pPr marL="457200" indent="-457200">
              <a:lnSpc>
                <a:spcPct val="150000"/>
              </a:lnSpc>
              <a:buFont typeface="Wingdings" pitchFamily="2" charset="2"/>
              <a:buChar char="q"/>
            </a:pPr>
            <a:r>
              <a:rPr lang="en-US" dirty="0"/>
              <a:t>Setup a new test suite to execute this scan</a:t>
            </a:r>
          </a:p>
        </p:txBody>
      </p:sp>
    </p:spTree>
    <p:extLst>
      <p:ext uri="{BB962C8B-B14F-4D97-AF65-F5344CB8AC3E}">
        <p14:creationId xmlns:p14="http://schemas.microsoft.com/office/powerpoint/2010/main" val="2838924762"/>
      </p:ext>
    </p:extLst>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9E3D-B930-9046-A233-0481646960C6}"/>
              </a:ext>
            </a:extLst>
          </p:cNvPr>
          <p:cNvSpPr>
            <a:spLocks noGrp="1"/>
          </p:cNvSpPr>
          <p:nvPr>
            <p:ph type="ctrTitle"/>
          </p:nvPr>
        </p:nvSpPr>
        <p:spPr/>
        <p:txBody>
          <a:bodyPr>
            <a:normAutofit fontScale="90000"/>
          </a:bodyPr>
          <a:lstStyle/>
          <a:p>
            <a:r>
              <a:rPr lang="en-US" dirty="0"/>
              <a:t>Wrapper Cookbook Pattern</a:t>
            </a:r>
          </a:p>
        </p:txBody>
      </p:sp>
      <p:sp>
        <p:nvSpPr>
          <p:cNvPr id="3" name="Subtitle 2">
            <a:extLst>
              <a:ext uri="{FF2B5EF4-FFF2-40B4-BE49-F238E27FC236}">
                <a16:creationId xmlns:a16="http://schemas.microsoft.com/office/drawing/2014/main" id="{6AED9E89-DD34-164C-B533-950AFC2FF3EF}"/>
              </a:ext>
            </a:extLst>
          </p:cNvPr>
          <p:cNvSpPr>
            <a:spLocks noGrp="1"/>
          </p:cNvSpPr>
          <p:nvPr>
            <p:ph type="subTitle" idx="1"/>
          </p:nvPr>
        </p:nvSpPr>
        <p:spPr/>
        <p:txBody>
          <a:bodyPr/>
          <a:lstStyle/>
          <a:p>
            <a:r>
              <a:rPr lang="en-US" dirty="0"/>
              <a:t>When you want to use a cookbook for its recipes but modify the attributes it is often called wrapping that cookbook.</a:t>
            </a:r>
          </a:p>
          <a:p>
            <a:endParaRPr lang="en-US" dirty="0"/>
          </a:p>
          <a:p>
            <a:pPr marL="457200" indent="-457200">
              <a:buFont typeface="Courier New" panose="02070309020205020404" pitchFamily="49" charset="0"/>
              <a:buChar char="o"/>
            </a:pPr>
            <a:r>
              <a:rPr lang="en-US" dirty="0"/>
              <a:t>Add a dependency in the wrapper cookbook's metadata</a:t>
            </a:r>
          </a:p>
          <a:p>
            <a:pPr marL="457200" indent="-457200">
              <a:buFont typeface="Courier New" panose="02070309020205020404" pitchFamily="49" charset="0"/>
              <a:buChar char="o"/>
            </a:pPr>
            <a:r>
              <a:rPr lang="en-US" dirty="0"/>
              <a:t>Override the attributes</a:t>
            </a:r>
          </a:p>
          <a:p>
            <a:pPr marL="457200" indent="-457200">
              <a:buFont typeface="Courier New" panose="02070309020205020404" pitchFamily="49" charset="0"/>
              <a:buChar char="o"/>
            </a:pPr>
            <a:r>
              <a:rPr lang="en-US" dirty="0"/>
              <a:t>Use </a:t>
            </a:r>
            <a:r>
              <a:rPr lang="en-US" dirty="0" err="1"/>
              <a:t>include_recipe</a:t>
            </a:r>
            <a:r>
              <a:rPr lang="en-US" dirty="0"/>
              <a:t> in the wrapper cookbook to load the original</a:t>
            </a:r>
          </a:p>
          <a:p>
            <a:pPr marL="457200" indent="-457200">
              <a:buFont typeface="Courier New" panose="02070309020205020404" pitchFamily="49" charset="0"/>
              <a:buChar char="o"/>
            </a:pPr>
            <a:endParaRPr lang="en-US" dirty="0"/>
          </a:p>
        </p:txBody>
      </p:sp>
    </p:spTree>
    <p:extLst>
      <p:ext uri="{BB962C8B-B14F-4D97-AF65-F5344CB8AC3E}">
        <p14:creationId xmlns:p14="http://schemas.microsoft.com/office/powerpoint/2010/main" val="249662209"/>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423FA-BA06-B445-B199-3D90F8599CF6}"/>
              </a:ext>
            </a:extLst>
          </p:cNvPr>
          <p:cNvSpPr>
            <a:spLocks noGrp="1"/>
          </p:cNvSpPr>
          <p:nvPr>
            <p:ph type="ctrTitle"/>
          </p:nvPr>
        </p:nvSpPr>
        <p:spPr/>
        <p:txBody>
          <a:bodyPr>
            <a:normAutofit fontScale="90000"/>
          </a:bodyPr>
          <a:lstStyle/>
          <a:p>
            <a:r>
              <a:rPr lang="en-US" dirty="0"/>
              <a:t>Attribute Precedence</a:t>
            </a:r>
          </a:p>
        </p:txBody>
      </p:sp>
      <p:pic>
        <p:nvPicPr>
          <p:cNvPr id="5" name="Picture 4">
            <a:extLst>
              <a:ext uri="{FF2B5EF4-FFF2-40B4-BE49-F238E27FC236}">
                <a16:creationId xmlns:a16="http://schemas.microsoft.com/office/drawing/2014/main" id="{EEEC9C63-2212-B649-B0A9-747AF563BDD5}"/>
              </a:ext>
            </a:extLst>
          </p:cNvPr>
          <p:cNvPicPr>
            <a:picLocks noChangeAspect="1"/>
          </p:cNvPicPr>
          <p:nvPr/>
        </p:nvPicPr>
        <p:blipFill>
          <a:blip r:embed="rId3"/>
          <a:stretch>
            <a:fillRect/>
          </a:stretch>
        </p:blipFill>
        <p:spPr>
          <a:xfrm>
            <a:off x="2971233" y="3147331"/>
            <a:ext cx="9719809" cy="4859905"/>
          </a:xfrm>
          <a:prstGeom prst="rect">
            <a:avLst/>
          </a:prstGeom>
        </p:spPr>
      </p:pic>
    </p:spTree>
    <p:extLst>
      <p:ext uri="{BB962C8B-B14F-4D97-AF65-F5344CB8AC3E}">
        <p14:creationId xmlns:p14="http://schemas.microsoft.com/office/powerpoint/2010/main" val="3910507959"/>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423FA-BA06-B445-B199-3D90F8599CF6}"/>
              </a:ext>
            </a:extLst>
          </p:cNvPr>
          <p:cNvSpPr>
            <a:spLocks noGrp="1"/>
          </p:cNvSpPr>
          <p:nvPr>
            <p:ph type="ctrTitle"/>
          </p:nvPr>
        </p:nvSpPr>
        <p:spPr/>
        <p:txBody>
          <a:bodyPr>
            <a:normAutofit fontScale="90000"/>
          </a:bodyPr>
          <a:lstStyle/>
          <a:p>
            <a:r>
              <a:rPr lang="en-US" dirty="0"/>
              <a:t>Attribute Precedence</a:t>
            </a:r>
          </a:p>
        </p:txBody>
      </p:sp>
      <p:pic>
        <p:nvPicPr>
          <p:cNvPr id="5" name="Picture 4">
            <a:extLst>
              <a:ext uri="{FF2B5EF4-FFF2-40B4-BE49-F238E27FC236}">
                <a16:creationId xmlns:a16="http://schemas.microsoft.com/office/drawing/2014/main" id="{EEEC9C63-2212-B649-B0A9-747AF563BDD5}"/>
              </a:ext>
            </a:extLst>
          </p:cNvPr>
          <p:cNvPicPr>
            <a:picLocks noChangeAspect="1"/>
          </p:cNvPicPr>
          <p:nvPr/>
        </p:nvPicPr>
        <p:blipFill>
          <a:blip r:embed="rId3"/>
          <a:stretch>
            <a:fillRect/>
          </a:stretch>
        </p:blipFill>
        <p:spPr>
          <a:xfrm>
            <a:off x="2971233" y="3147331"/>
            <a:ext cx="9719809" cy="4859905"/>
          </a:xfrm>
          <a:prstGeom prst="rect">
            <a:avLst/>
          </a:prstGeom>
        </p:spPr>
      </p:pic>
      <p:sp>
        <p:nvSpPr>
          <p:cNvPr id="6" name="Donut 5">
            <a:extLst>
              <a:ext uri="{FF2B5EF4-FFF2-40B4-BE49-F238E27FC236}">
                <a16:creationId xmlns:a16="http://schemas.microsoft.com/office/drawing/2014/main" id="{041D5AEC-73C8-EF4B-9C5B-9AA872D9A972}"/>
              </a:ext>
            </a:extLst>
          </p:cNvPr>
          <p:cNvSpPr/>
          <p:nvPr/>
        </p:nvSpPr>
        <p:spPr bwMode="auto">
          <a:xfrm>
            <a:off x="7511143" y="3579949"/>
            <a:ext cx="1159329" cy="1209372"/>
          </a:xfrm>
          <a:prstGeom prst="donut">
            <a:avLst>
              <a:gd name="adj" fmla="val 15038"/>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7200" b="1" dirty="0">
              <a:gradFill>
                <a:gsLst>
                  <a:gs pos="0">
                    <a:srgbClr val="FFFFFF"/>
                  </a:gs>
                  <a:gs pos="100000">
                    <a:srgbClr val="FFFFFF"/>
                  </a:gs>
                </a:gsLst>
                <a:lin ang="5400000" scaled="0"/>
              </a:gradFill>
              <a:latin typeface="Raleway-v4020" pitchFamily="2" charset="77"/>
            </a:endParaRPr>
          </a:p>
        </p:txBody>
      </p:sp>
      <p:sp>
        <p:nvSpPr>
          <p:cNvPr id="7" name="Donut 6">
            <a:extLst>
              <a:ext uri="{FF2B5EF4-FFF2-40B4-BE49-F238E27FC236}">
                <a16:creationId xmlns:a16="http://schemas.microsoft.com/office/drawing/2014/main" id="{FED6DF19-8216-E34D-B603-4A8FBF0F8E90}"/>
              </a:ext>
            </a:extLst>
          </p:cNvPr>
          <p:cNvSpPr/>
          <p:nvPr/>
        </p:nvSpPr>
        <p:spPr bwMode="auto">
          <a:xfrm>
            <a:off x="5702016" y="3579949"/>
            <a:ext cx="1159329" cy="1209372"/>
          </a:xfrm>
          <a:prstGeom prst="donut">
            <a:avLst>
              <a:gd name="adj" fmla="val 15038"/>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7200" b="1" dirty="0">
              <a:gradFill>
                <a:gsLst>
                  <a:gs pos="0">
                    <a:srgbClr val="FFFFFF"/>
                  </a:gs>
                  <a:gs pos="100000">
                    <a:srgbClr val="FFFFFF"/>
                  </a:gs>
                </a:gsLst>
                <a:lin ang="5400000" scaled="0"/>
              </a:gradFill>
              <a:latin typeface="Raleway-v4020" pitchFamily="2" charset="77"/>
            </a:endParaRPr>
          </a:p>
        </p:txBody>
      </p:sp>
    </p:spTree>
    <p:extLst>
      <p:ext uri="{BB962C8B-B14F-4D97-AF65-F5344CB8AC3E}">
        <p14:creationId xmlns:p14="http://schemas.microsoft.com/office/powerpoint/2010/main" val="407744371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 of a Challenge</a:t>
            </a: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a:t>Overview and Concepts </a:t>
            </a:r>
            <a:r>
              <a:rPr lang="en-US" b="1" dirty="0">
                <a:solidFill>
                  <a:schemeClr val="bg1">
                    <a:lumMod val="50000"/>
                  </a:schemeClr>
                </a:solidFill>
              </a:rPr>
              <a:t>(15 minutes)</a:t>
            </a:r>
          </a:p>
          <a:p>
            <a:pPr lvl="1"/>
            <a:r>
              <a:rPr lang="en-US" sz="2000" dirty="0"/>
              <a:t>	Outline the challenge that you are about to face and define success criteria</a:t>
            </a:r>
          </a:p>
          <a:p>
            <a:pPr lvl="1"/>
            <a:r>
              <a:rPr lang="en-US" sz="2000" dirty="0"/>
              <a:t>	Define the tools and techniques you are going to use to solve the problem</a:t>
            </a:r>
          </a:p>
          <a:p>
            <a:pPr marL="457200" indent="-457200">
              <a:buFont typeface="Wingdings" charset="2"/>
              <a:buChar char="q"/>
            </a:pPr>
            <a:r>
              <a:rPr lang="en-US" b="1" dirty="0"/>
              <a:t>Exercise </a:t>
            </a:r>
            <a:r>
              <a:rPr lang="en-US" b="1" dirty="0">
                <a:solidFill>
                  <a:schemeClr val="bg1">
                    <a:lumMod val="50000"/>
                  </a:schemeClr>
                </a:solidFill>
              </a:rPr>
              <a:t>(25 minutes)</a:t>
            </a:r>
          </a:p>
          <a:p>
            <a:pPr lvl="1"/>
            <a:r>
              <a:rPr lang="en-US" sz="2000" dirty="0"/>
              <a:t>	During this time you will solve the challenge with all of us supporting one another</a:t>
            </a:r>
          </a:p>
          <a:p>
            <a:pPr marL="457200" indent="-457200">
              <a:buFont typeface="Wingdings" charset="2"/>
              <a:buChar char="q"/>
            </a:pPr>
            <a:r>
              <a:rPr lang="en-US" b="1" dirty="0"/>
              <a:t>Review </a:t>
            </a:r>
            <a:r>
              <a:rPr lang="en-US" b="1" dirty="0">
                <a:solidFill>
                  <a:schemeClr val="bg1">
                    <a:lumMod val="50000"/>
                  </a:schemeClr>
                </a:solidFill>
              </a:rPr>
              <a:t>(10 minutes)</a:t>
            </a:r>
          </a:p>
          <a:p>
            <a:pPr lvl="1"/>
            <a:r>
              <a:rPr lang="en-US" sz="2000" dirty="0"/>
              <a:t>	Demonstration and review the techniques and answer questions</a:t>
            </a:r>
          </a:p>
          <a:p>
            <a:pPr marL="457200" indent="-457200">
              <a:buFont typeface="Wingdings" charset="2"/>
              <a:buChar char="q"/>
            </a:pPr>
            <a:endParaRPr lang="en-US" b="1" dirty="0"/>
          </a:p>
        </p:txBody>
      </p:sp>
    </p:spTree>
    <p:extLst>
      <p:ext uri="{BB962C8B-B14F-4D97-AF65-F5344CB8AC3E}">
        <p14:creationId xmlns:p14="http://schemas.microsoft.com/office/powerpoint/2010/main" val="2070751312"/>
      </p:ext>
    </p:extLst>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D18C-B8AE-2D44-8478-9DE43CD35EEF}"/>
              </a:ext>
            </a:extLst>
          </p:cNvPr>
          <p:cNvSpPr>
            <a:spLocks noGrp="1"/>
          </p:cNvSpPr>
          <p:nvPr>
            <p:ph type="title"/>
          </p:nvPr>
        </p:nvSpPr>
        <p:spPr/>
        <p:txBody>
          <a:bodyPr/>
          <a:lstStyle/>
          <a:p>
            <a:r>
              <a:rPr lang="en-US" dirty="0"/>
              <a:t>Overriding the Default Attributes</a:t>
            </a:r>
          </a:p>
        </p:txBody>
      </p:sp>
      <p:sp>
        <p:nvSpPr>
          <p:cNvPr id="3" name="Content Placeholder 2">
            <a:extLst>
              <a:ext uri="{FF2B5EF4-FFF2-40B4-BE49-F238E27FC236}">
                <a16:creationId xmlns:a16="http://schemas.microsoft.com/office/drawing/2014/main" id="{5C120662-DE82-204B-8683-6671251C56EB}"/>
              </a:ext>
            </a:extLst>
          </p:cNvPr>
          <p:cNvSpPr>
            <a:spLocks noGrp="1"/>
          </p:cNvSpPr>
          <p:nvPr>
            <p:ph sz="quarter" idx="10"/>
          </p:nvPr>
        </p:nvSpPr>
        <p:spPr/>
        <p:txBody>
          <a:bodyPr>
            <a:normAutofit/>
          </a:bodyPr>
          <a:lstStyle/>
          <a:p>
            <a:r>
              <a:rPr lang="en-US" sz="2400" dirty="0" err="1"/>
              <a:t>node.default</a:t>
            </a:r>
            <a:r>
              <a:rPr lang="en-US" sz="2400" dirty="0"/>
              <a:t>['audit'] = {</a:t>
            </a:r>
          </a:p>
          <a:p>
            <a:r>
              <a:rPr lang="en-US" sz="2400" dirty="0"/>
              <a:t>  'reporter' =&gt; '</a:t>
            </a:r>
            <a:r>
              <a:rPr lang="en-US" sz="2400" dirty="0" err="1"/>
              <a:t>json</a:t>
            </a:r>
            <a:r>
              <a:rPr lang="en-US" sz="2400" dirty="0"/>
              <a:t>-file',</a:t>
            </a:r>
          </a:p>
          <a:p>
            <a:r>
              <a:rPr lang="en-US" sz="2400" dirty="0"/>
              <a:t>  'interval' =&gt; { 'enabled' =&gt; false },</a:t>
            </a:r>
          </a:p>
          <a:p>
            <a:r>
              <a:rPr lang="en-US" sz="2400" dirty="0"/>
              <a:t>  'profiles' =&gt; [</a:t>
            </a:r>
          </a:p>
          <a:p>
            <a:r>
              <a:rPr lang="en-US" sz="2400" dirty="0"/>
              <a:t>    # TODO: archive the profile and stored in the cookbook</a:t>
            </a:r>
          </a:p>
          <a:p>
            <a:r>
              <a:rPr lang="en-US" sz="2400" dirty="0"/>
              <a:t>    {</a:t>
            </a:r>
          </a:p>
          <a:p>
            <a:r>
              <a:rPr lang="en-US" sz="2400" dirty="0"/>
              <a:t>      'name' =&gt; '</a:t>
            </a:r>
            <a:r>
              <a:rPr lang="en-US" sz="2400" dirty="0" err="1"/>
              <a:t>webservice</a:t>
            </a:r>
            <a:r>
              <a:rPr lang="en-US" sz="2400" dirty="0"/>
              <a:t>-baseline',</a:t>
            </a:r>
          </a:p>
          <a:p>
            <a:r>
              <a:rPr lang="en-US" sz="2400" dirty="0"/>
              <a:t>      'path' =&gt; "#{Chef::</a:t>
            </a:r>
            <a:r>
              <a:rPr lang="en-US" sz="2400" dirty="0" err="1"/>
              <a:t>Config</a:t>
            </a:r>
            <a:r>
              <a:rPr lang="en-US" sz="2400" dirty="0"/>
              <a:t>[:</a:t>
            </a:r>
            <a:r>
              <a:rPr lang="en-US" sz="2400" dirty="0" err="1"/>
              <a:t>cookbook_path</a:t>
            </a:r>
            <a:r>
              <a:rPr lang="en-US" sz="2400" dirty="0"/>
              <a:t>]}/#{</a:t>
            </a:r>
            <a:r>
              <a:rPr lang="en-US" sz="2400" dirty="0" err="1"/>
              <a:t>cookbook_name</a:t>
            </a:r>
            <a:r>
              <a:rPr lang="en-US" sz="2400" dirty="0"/>
              <a:t>}/files/profiles/webservice-baseline-0.1.0.tar.gz"</a:t>
            </a:r>
          </a:p>
          <a:p>
            <a:r>
              <a:rPr lang="en-US" sz="2400" dirty="0"/>
              <a:t>    }</a:t>
            </a:r>
          </a:p>
          <a:p>
            <a:r>
              <a:rPr lang="en-US" sz="2400" dirty="0"/>
              <a:t>  ]</a:t>
            </a:r>
          </a:p>
          <a:p>
            <a:r>
              <a:rPr lang="en-US" sz="2400" dirty="0"/>
              <a:t>}</a:t>
            </a:r>
          </a:p>
        </p:txBody>
      </p:sp>
      <p:sp>
        <p:nvSpPr>
          <p:cNvPr id="4" name="Text Placeholder 3">
            <a:extLst>
              <a:ext uri="{FF2B5EF4-FFF2-40B4-BE49-F238E27FC236}">
                <a16:creationId xmlns:a16="http://schemas.microsoft.com/office/drawing/2014/main" id="{BB74AE22-6549-BC4C-A783-8629621AE1A4}"/>
              </a:ext>
            </a:extLst>
          </p:cNvPr>
          <p:cNvSpPr>
            <a:spLocks noGrp="1"/>
          </p:cNvSpPr>
          <p:nvPr>
            <p:ph type="body" sz="quarter" idx="11"/>
          </p:nvPr>
        </p:nvSpPr>
        <p:spPr/>
        <p:txBody>
          <a:bodyPr/>
          <a:lstStyle/>
          <a:p>
            <a:r>
              <a:rPr lang="en-US" dirty="0"/>
              <a:t>~/cookbooks/</a:t>
            </a:r>
            <a:r>
              <a:rPr lang="en-US" dirty="0" err="1"/>
              <a:t>azrael</a:t>
            </a:r>
            <a:r>
              <a:rPr lang="en-US" dirty="0"/>
              <a:t>/recipes/</a:t>
            </a:r>
            <a:r>
              <a:rPr lang="en-US" dirty="0" err="1"/>
              <a:t>deafult.rb</a:t>
            </a:r>
            <a:endParaRPr lang="en-US" dirty="0"/>
          </a:p>
        </p:txBody>
      </p:sp>
    </p:spTree>
    <p:extLst>
      <p:ext uri="{BB962C8B-B14F-4D97-AF65-F5344CB8AC3E}">
        <p14:creationId xmlns:p14="http://schemas.microsoft.com/office/powerpoint/2010/main" val="3963006791"/>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after Converge</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a:xfrm>
            <a:off x="1671638" y="3271838"/>
            <a:ext cx="12319000" cy="4402591"/>
          </a:xfrm>
        </p:spPr>
        <p:txBody>
          <a:bodyPr/>
          <a:lstStyle/>
          <a:p>
            <a:pPr marL="457200" indent="-457200">
              <a:lnSpc>
                <a:spcPct val="150000"/>
              </a:lnSpc>
              <a:buFont typeface="Wingdings" pitchFamily="2" charset="2"/>
              <a:buChar char="ü"/>
            </a:pPr>
            <a:r>
              <a:rPr lang="en-US" dirty="0"/>
              <a:t>Archive the profile</a:t>
            </a:r>
          </a:p>
          <a:p>
            <a:pPr marL="457200" indent="-457200">
              <a:lnSpc>
                <a:spcPct val="150000"/>
              </a:lnSpc>
              <a:buFont typeface="Wingdings" pitchFamily="2" charset="2"/>
              <a:buChar char="ü"/>
            </a:pPr>
            <a:r>
              <a:rPr lang="en-US" dirty="0"/>
              <a:t>Wrap the Audit cookbook</a:t>
            </a:r>
          </a:p>
          <a:p>
            <a:pPr marL="457200" indent="-457200">
              <a:lnSpc>
                <a:spcPct val="150000"/>
              </a:lnSpc>
              <a:buFont typeface="Wingdings" pitchFamily="2" charset="2"/>
              <a:buChar char="q"/>
            </a:pPr>
            <a:r>
              <a:rPr lang="en-US" dirty="0"/>
              <a:t>Execute a scan in a post converge event with </a:t>
            </a:r>
            <a:r>
              <a:rPr lang="en-US" dirty="0" err="1"/>
              <a:t>Chef.event_handler</a:t>
            </a:r>
            <a:endParaRPr lang="en-US" dirty="0"/>
          </a:p>
          <a:p>
            <a:pPr marL="457200" indent="-457200">
              <a:lnSpc>
                <a:spcPct val="150000"/>
              </a:lnSpc>
              <a:buFont typeface="Wingdings" pitchFamily="2" charset="2"/>
              <a:buChar char="q"/>
            </a:pPr>
            <a:r>
              <a:rPr lang="en-US" dirty="0"/>
              <a:t>Setup a new test suite to execute this scan</a:t>
            </a:r>
          </a:p>
        </p:txBody>
      </p:sp>
    </p:spTree>
    <p:extLst>
      <p:ext uri="{BB962C8B-B14F-4D97-AF65-F5344CB8AC3E}">
        <p14:creationId xmlns:p14="http://schemas.microsoft.com/office/powerpoint/2010/main" val="738725642"/>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81B4-32B6-734E-A622-2E9C8D45169B}"/>
              </a:ext>
            </a:extLst>
          </p:cNvPr>
          <p:cNvSpPr>
            <a:spLocks noGrp="1"/>
          </p:cNvSpPr>
          <p:nvPr>
            <p:ph type="ctrTitle"/>
          </p:nvPr>
        </p:nvSpPr>
        <p:spPr/>
        <p:txBody>
          <a:bodyPr>
            <a:normAutofit fontScale="90000"/>
          </a:bodyPr>
          <a:lstStyle/>
          <a:p>
            <a:r>
              <a:rPr lang="en-US" dirty="0" err="1"/>
              <a:t>Chef.event_handler</a:t>
            </a:r>
            <a:r>
              <a:rPr lang="en-US" dirty="0"/>
              <a:t> (12.5)</a:t>
            </a:r>
          </a:p>
        </p:txBody>
      </p:sp>
      <p:sp>
        <p:nvSpPr>
          <p:cNvPr id="3" name="Subtitle 2">
            <a:extLst>
              <a:ext uri="{FF2B5EF4-FFF2-40B4-BE49-F238E27FC236}">
                <a16:creationId xmlns:a16="http://schemas.microsoft.com/office/drawing/2014/main" id="{AD3207EE-538D-724D-B259-54E8B8280B2A}"/>
              </a:ext>
            </a:extLst>
          </p:cNvPr>
          <p:cNvSpPr>
            <a:spLocks noGrp="1"/>
          </p:cNvSpPr>
          <p:nvPr>
            <p:ph type="subTitle" idx="1"/>
          </p:nvPr>
        </p:nvSpPr>
        <p:spPr/>
        <p:txBody>
          <a:bodyPr/>
          <a:lstStyle/>
          <a:p>
            <a:r>
              <a:rPr lang="en-US" dirty="0"/>
              <a:t>Use the Handler DSL to attach a callback to an event. If the event occurs during the chef-client run, the associated callback is executed.</a:t>
            </a:r>
          </a:p>
          <a:p>
            <a:endParaRPr lang="en-US" dirty="0"/>
          </a:p>
          <a:p>
            <a:r>
              <a:rPr lang="en-US" dirty="0"/>
              <a:t>There are a large number of events that can be acted upon.</a:t>
            </a:r>
          </a:p>
        </p:txBody>
      </p:sp>
    </p:spTree>
    <p:extLst>
      <p:ext uri="{BB962C8B-B14F-4D97-AF65-F5344CB8AC3E}">
        <p14:creationId xmlns:p14="http://schemas.microsoft.com/office/powerpoint/2010/main" val="1121270204"/>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normAutofit/>
          </a:bodyPr>
          <a:lstStyle/>
          <a:p>
            <a:r>
              <a:rPr lang="en-US" dirty="0" err="1"/>
              <a:t>Chef.event_handler</a:t>
            </a:r>
            <a:r>
              <a:rPr lang="en-US" dirty="0"/>
              <a:t> with BASH</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normAutofit/>
          </a:bodyPr>
          <a:lstStyle/>
          <a:p>
            <a:r>
              <a:rPr lang="en-US" sz="2400" dirty="0" err="1"/>
              <a:t>Chef.event_handler</a:t>
            </a:r>
            <a:r>
              <a:rPr lang="en-US" sz="2400" dirty="0"/>
              <a:t> do</a:t>
            </a:r>
          </a:p>
          <a:p>
            <a:r>
              <a:rPr lang="en-US" sz="2400" dirty="0"/>
              <a:t>  on :</a:t>
            </a:r>
            <a:r>
              <a:rPr lang="en-US" sz="2400" dirty="0" err="1"/>
              <a:t>run_completed</a:t>
            </a:r>
            <a:r>
              <a:rPr lang="en-US" sz="2400" dirty="0"/>
              <a:t> do</a:t>
            </a:r>
          </a:p>
          <a:p>
            <a:endParaRPr lang="en-US" sz="2400" dirty="0"/>
          </a:p>
          <a:p>
            <a:r>
              <a:rPr lang="en-US" sz="2400" dirty="0"/>
              <a:t>    </a:t>
            </a:r>
            <a:r>
              <a:rPr lang="en-US" sz="2400" dirty="0" err="1"/>
              <a:t>scan_path</a:t>
            </a:r>
            <a:r>
              <a:rPr lang="en-US" sz="2400" dirty="0"/>
              <a:t> = "#{Chef::</a:t>
            </a:r>
            <a:r>
              <a:rPr lang="en-US" sz="2400" dirty="0" err="1"/>
              <a:t>Config</a:t>
            </a:r>
            <a:r>
              <a:rPr lang="en-US" sz="2400" dirty="0"/>
              <a:t>[:</a:t>
            </a:r>
            <a:r>
              <a:rPr lang="en-US" sz="2400" dirty="0" err="1"/>
              <a:t>cookbook_path</a:t>
            </a:r>
            <a:r>
              <a:rPr lang="en-US" sz="2400" dirty="0"/>
              <a:t>]}/audit/</a:t>
            </a:r>
            <a:r>
              <a:rPr lang="en-US" sz="2400" dirty="0" err="1"/>
              <a:t>inspec</a:t>
            </a:r>
            <a:r>
              <a:rPr lang="en-US" sz="2400" dirty="0"/>
              <a:t>-*.</a:t>
            </a:r>
            <a:r>
              <a:rPr lang="en-US" sz="2400" dirty="0" err="1"/>
              <a:t>json</a:t>
            </a:r>
            <a:r>
              <a:rPr lang="en-US" sz="2400" dirty="0"/>
              <a:t>"</a:t>
            </a:r>
          </a:p>
          <a:p>
            <a:r>
              <a:rPr lang="en-US" sz="2400" dirty="0"/>
              <a:t>    headers = '"Content-Type: application/</a:t>
            </a:r>
            <a:r>
              <a:rPr lang="en-US" sz="2400" dirty="0" err="1"/>
              <a:t>json</a:t>
            </a:r>
            <a:r>
              <a:rPr lang="en-US" sz="2400" dirty="0"/>
              <a:t>"'</a:t>
            </a:r>
          </a:p>
          <a:p>
            <a:r>
              <a:rPr lang="en-US" sz="2400" dirty="0"/>
              <a:t>    </a:t>
            </a:r>
            <a:r>
              <a:rPr lang="en-US" sz="2400" dirty="0" err="1"/>
              <a:t>url</a:t>
            </a:r>
            <a:r>
              <a:rPr lang="en-US" sz="2400" dirty="0"/>
              <a:t> = 'http://localhost:8000/scans'</a:t>
            </a:r>
          </a:p>
          <a:p>
            <a:r>
              <a:rPr lang="en-US" sz="2400" dirty="0"/>
              <a:t>    </a:t>
            </a:r>
          </a:p>
          <a:p>
            <a:r>
              <a:rPr lang="en-US" sz="2400" dirty="0"/>
              <a:t>    puts `curl -d @$(ls #{</a:t>
            </a:r>
            <a:r>
              <a:rPr lang="en-US" sz="2400" dirty="0" err="1"/>
              <a:t>scan_path</a:t>
            </a:r>
            <a:r>
              <a:rPr lang="en-US" sz="2400" dirty="0"/>
              <a:t>}) -H #{headers} #{</a:t>
            </a:r>
            <a:r>
              <a:rPr lang="en-US" sz="2400" dirty="0" err="1"/>
              <a:t>url</a:t>
            </a:r>
            <a:r>
              <a:rPr lang="en-US" sz="2400" dirty="0"/>
              <a:t>}`</a:t>
            </a:r>
          </a:p>
          <a:p>
            <a:endParaRPr lang="en-US" sz="2400" dirty="0"/>
          </a:p>
          <a:p>
            <a:r>
              <a:rPr lang="en-US" sz="2400" dirty="0"/>
              <a:t>  end</a:t>
            </a:r>
          </a:p>
          <a:p>
            <a:r>
              <a:rPr lang="en-US" sz="2400" dirty="0"/>
              <a:t>end</a:t>
            </a:r>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r>
              <a:rPr lang="en-US" dirty="0"/>
              <a:t>~/cookbooks/</a:t>
            </a:r>
            <a:r>
              <a:rPr lang="en-US" dirty="0" err="1"/>
              <a:t>azrael</a:t>
            </a:r>
            <a:r>
              <a:rPr lang="en-US" dirty="0"/>
              <a:t>/recipes/</a:t>
            </a:r>
            <a:r>
              <a:rPr lang="en-US" dirty="0" err="1"/>
              <a:t>default.rb</a:t>
            </a:r>
            <a:endParaRPr lang="en-US" dirty="0"/>
          </a:p>
        </p:txBody>
      </p:sp>
    </p:spTree>
    <p:extLst>
      <p:ext uri="{BB962C8B-B14F-4D97-AF65-F5344CB8AC3E}">
        <p14:creationId xmlns:p14="http://schemas.microsoft.com/office/powerpoint/2010/main" val="3930019566"/>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err="1"/>
              <a:t>Chef.event_handler</a:t>
            </a:r>
            <a:r>
              <a:rPr lang="en-US" dirty="0"/>
              <a:t> with </a:t>
            </a:r>
            <a:r>
              <a:rPr lang="en-US" dirty="0" err="1"/>
              <a:t>shell_out</a:t>
            </a:r>
            <a:endParaRPr lang="en-US" dirty="0"/>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normAutofit lnSpcReduction="10000"/>
          </a:bodyPr>
          <a:lstStyle/>
          <a:p>
            <a:r>
              <a:rPr lang="en-US" sz="2400" dirty="0" err="1"/>
              <a:t>Chef.event_handler</a:t>
            </a:r>
            <a:r>
              <a:rPr lang="en-US" sz="2400" dirty="0"/>
              <a:t> do</a:t>
            </a:r>
          </a:p>
          <a:p>
            <a:r>
              <a:rPr lang="en-US" sz="2400" dirty="0"/>
              <a:t>  on :</a:t>
            </a:r>
            <a:r>
              <a:rPr lang="en-US" sz="2400" dirty="0" err="1"/>
              <a:t>run_completed</a:t>
            </a:r>
            <a:r>
              <a:rPr lang="en-US" sz="2400" dirty="0"/>
              <a:t> do</a:t>
            </a:r>
          </a:p>
          <a:p>
            <a:endParaRPr lang="en-US" sz="2400" dirty="0"/>
          </a:p>
          <a:p>
            <a:r>
              <a:rPr lang="en-US" sz="2400" dirty="0"/>
              <a:t>    </a:t>
            </a:r>
            <a:r>
              <a:rPr lang="en-US" sz="2400" dirty="0" err="1"/>
              <a:t>scan_path</a:t>
            </a:r>
            <a:r>
              <a:rPr lang="en-US" sz="2400" dirty="0"/>
              <a:t> = "#{Chef::</a:t>
            </a:r>
            <a:r>
              <a:rPr lang="en-US" sz="2400" dirty="0" err="1"/>
              <a:t>Config</a:t>
            </a:r>
            <a:r>
              <a:rPr lang="en-US" sz="2400" dirty="0"/>
              <a:t>[:</a:t>
            </a:r>
            <a:r>
              <a:rPr lang="en-US" sz="2400" dirty="0" err="1"/>
              <a:t>cookbook_path</a:t>
            </a:r>
            <a:r>
              <a:rPr lang="en-US" sz="2400" dirty="0"/>
              <a:t>]}/audit/</a:t>
            </a:r>
            <a:r>
              <a:rPr lang="en-US" sz="2400" dirty="0" err="1"/>
              <a:t>inspec</a:t>
            </a:r>
            <a:r>
              <a:rPr lang="en-US" sz="2400" dirty="0"/>
              <a:t>-*.</a:t>
            </a:r>
            <a:r>
              <a:rPr lang="en-US" sz="2400" dirty="0" err="1"/>
              <a:t>json</a:t>
            </a:r>
            <a:r>
              <a:rPr lang="en-US" sz="2400" dirty="0"/>
              <a:t>"</a:t>
            </a:r>
          </a:p>
          <a:p>
            <a:r>
              <a:rPr lang="en-US" sz="2400" dirty="0"/>
              <a:t>    headers = '"Content-Type: application/</a:t>
            </a:r>
            <a:r>
              <a:rPr lang="en-US" sz="2400" dirty="0" err="1"/>
              <a:t>json</a:t>
            </a:r>
            <a:r>
              <a:rPr lang="en-US" sz="2400" dirty="0"/>
              <a:t>"'</a:t>
            </a:r>
          </a:p>
          <a:p>
            <a:r>
              <a:rPr lang="en-US" sz="2400" dirty="0"/>
              <a:t>    </a:t>
            </a:r>
            <a:r>
              <a:rPr lang="en-US" sz="2400" dirty="0" err="1"/>
              <a:t>url</a:t>
            </a:r>
            <a:r>
              <a:rPr lang="en-US" sz="2400" dirty="0"/>
              <a:t> = 'http://localhost:8000/scans'</a:t>
            </a:r>
          </a:p>
          <a:p>
            <a:r>
              <a:rPr lang="en-US" sz="2400" dirty="0"/>
              <a:t>    </a:t>
            </a:r>
          </a:p>
          <a:p>
            <a:r>
              <a:rPr lang="en-US" sz="2400" dirty="0"/>
              <a:t>    upload = </a:t>
            </a:r>
            <a:r>
              <a:rPr lang="en-US" sz="2400" dirty="0" err="1"/>
              <a:t>Mixlib</a:t>
            </a:r>
            <a:r>
              <a:rPr lang="en-US" sz="2400" dirty="0"/>
              <a:t>::</a:t>
            </a:r>
            <a:r>
              <a:rPr lang="en-US" sz="2400" dirty="0" err="1"/>
              <a:t>ShellOut.new</a:t>
            </a:r>
            <a:r>
              <a:rPr lang="en-US" sz="2400" dirty="0"/>
              <a:t> "curl -d @$(ls #{</a:t>
            </a:r>
            <a:r>
              <a:rPr lang="en-US" sz="2400" dirty="0" err="1"/>
              <a:t>scan_path</a:t>
            </a:r>
            <a:r>
              <a:rPr lang="en-US" sz="2400" dirty="0"/>
              <a:t>}) -H #{headers} #{</a:t>
            </a:r>
            <a:r>
              <a:rPr lang="en-US" sz="2400" dirty="0" err="1"/>
              <a:t>url</a:t>
            </a:r>
            <a:r>
              <a:rPr lang="en-US" sz="2400" dirty="0"/>
              <a:t>}"</a:t>
            </a:r>
          </a:p>
          <a:p>
            <a:r>
              <a:rPr lang="en-US" sz="2400" dirty="0"/>
              <a:t>    </a:t>
            </a:r>
            <a:r>
              <a:rPr lang="en-US" sz="2400" dirty="0" err="1"/>
              <a:t>upload.run_command</a:t>
            </a:r>
            <a:endParaRPr lang="en-US" sz="2400" dirty="0"/>
          </a:p>
          <a:p>
            <a:endParaRPr lang="en-US" sz="2400" dirty="0"/>
          </a:p>
          <a:p>
            <a:r>
              <a:rPr lang="en-US" sz="2400" dirty="0"/>
              <a:t>  end</a:t>
            </a:r>
          </a:p>
          <a:p>
            <a:r>
              <a:rPr lang="en-US" sz="2400" dirty="0"/>
              <a:t>end</a:t>
            </a:r>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r>
              <a:rPr lang="en-US" dirty="0"/>
              <a:t>~/cookbooks/</a:t>
            </a:r>
            <a:r>
              <a:rPr lang="en-US" dirty="0" err="1"/>
              <a:t>azrael</a:t>
            </a:r>
            <a:r>
              <a:rPr lang="en-US" dirty="0"/>
              <a:t>/recipes/</a:t>
            </a:r>
            <a:r>
              <a:rPr lang="en-US" dirty="0" err="1"/>
              <a:t>default.rb</a:t>
            </a:r>
            <a:endParaRPr lang="en-US" dirty="0"/>
          </a:p>
        </p:txBody>
      </p:sp>
    </p:spTree>
    <p:extLst>
      <p:ext uri="{BB962C8B-B14F-4D97-AF65-F5344CB8AC3E}">
        <p14:creationId xmlns:p14="http://schemas.microsoft.com/office/powerpoint/2010/main" val="1271410361"/>
      </p:ext>
    </p:extLst>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263-6703-F44F-B43A-9A6892272CC6}"/>
              </a:ext>
            </a:extLst>
          </p:cNvPr>
          <p:cNvSpPr>
            <a:spLocks noGrp="1"/>
          </p:cNvSpPr>
          <p:nvPr>
            <p:ph type="title"/>
          </p:nvPr>
        </p:nvSpPr>
        <p:spPr/>
        <p:txBody>
          <a:bodyPr/>
          <a:lstStyle/>
          <a:p>
            <a:r>
              <a:rPr lang="en-US" dirty="0" err="1"/>
              <a:t>Chef.event_handler</a:t>
            </a:r>
            <a:r>
              <a:rPr lang="en-US" dirty="0"/>
              <a:t> with Ruby/Chef</a:t>
            </a:r>
          </a:p>
        </p:txBody>
      </p:sp>
      <p:sp>
        <p:nvSpPr>
          <p:cNvPr id="3" name="Content Placeholder 2">
            <a:extLst>
              <a:ext uri="{FF2B5EF4-FFF2-40B4-BE49-F238E27FC236}">
                <a16:creationId xmlns:a16="http://schemas.microsoft.com/office/drawing/2014/main" id="{98728C46-6E2D-2C41-8CCF-11911FFA12EA}"/>
              </a:ext>
            </a:extLst>
          </p:cNvPr>
          <p:cNvSpPr>
            <a:spLocks noGrp="1"/>
          </p:cNvSpPr>
          <p:nvPr>
            <p:ph sz="quarter" idx="10"/>
          </p:nvPr>
        </p:nvSpPr>
        <p:spPr/>
        <p:txBody>
          <a:bodyPr>
            <a:normAutofit lnSpcReduction="10000"/>
          </a:bodyPr>
          <a:lstStyle/>
          <a:p>
            <a:r>
              <a:rPr lang="en-US" sz="2400" dirty="0" err="1"/>
              <a:t>Chef.event_handler</a:t>
            </a:r>
            <a:r>
              <a:rPr lang="en-US" sz="2400" dirty="0"/>
              <a:t> do</a:t>
            </a:r>
          </a:p>
          <a:p>
            <a:r>
              <a:rPr lang="en-US" sz="2400" dirty="0"/>
              <a:t>  on :</a:t>
            </a:r>
            <a:r>
              <a:rPr lang="en-US" sz="2400" dirty="0" err="1"/>
              <a:t>run_completed</a:t>
            </a:r>
            <a:r>
              <a:rPr lang="en-US" sz="2400" dirty="0"/>
              <a:t> do</a:t>
            </a:r>
          </a:p>
          <a:p>
            <a:r>
              <a:rPr lang="en-US" sz="2400" dirty="0"/>
              <a:t>    </a:t>
            </a:r>
          </a:p>
          <a:p>
            <a:r>
              <a:rPr lang="en-US" sz="2400" dirty="0"/>
              <a:t>    </a:t>
            </a:r>
            <a:r>
              <a:rPr lang="en-US" sz="2400" dirty="0" err="1"/>
              <a:t>scan_path</a:t>
            </a:r>
            <a:r>
              <a:rPr lang="en-US" sz="2400" dirty="0"/>
              <a:t> = "#{Chef::</a:t>
            </a:r>
            <a:r>
              <a:rPr lang="en-US" sz="2400" dirty="0" err="1"/>
              <a:t>Config</a:t>
            </a:r>
            <a:r>
              <a:rPr lang="en-US" sz="2400" dirty="0"/>
              <a:t>[:</a:t>
            </a:r>
            <a:r>
              <a:rPr lang="en-US" sz="2400" dirty="0" err="1"/>
              <a:t>cookbook_path</a:t>
            </a:r>
            <a:r>
              <a:rPr lang="en-US" sz="2400" dirty="0"/>
              <a:t>]}/audit/</a:t>
            </a:r>
            <a:r>
              <a:rPr lang="en-US" sz="2400" dirty="0" err="1"/>
              <a:t>inspec</a:t>
            </a:r>
            <a:r>
              <a:rPr lang="en-US" sz="2400" dirty="0"/>
              <a:t>-*.</a:t>
            </a:r>
            <a:r>
              <a:rPr lang="en-US" sz="2400" dirty="0" err="1"/>
              <a:t>json</a:t>
            </a:r>
            <a:r>
              <a:rPr lang="en-US" sz="2400" dirty="0"/>
              <a:t>"</a:t>
            </a:r>
          </a:p>
          <a:p>
            <a:r>
              <a:rPr lang="en-US" sz="2400" dirty="0"/>
              <a:t>    connection = Chef::</a:t>
            </a:r>
            <a:r>
              <a:rPr lang="en-US" sz="2400" dirty="0" err="1"/>
              <a:t>HTTP.new</a:t>
            </a:r>
            <a:r>
              <a:rPr lang="en-US" sz="2400" dirty="0"/>
              <a:t>('http://localhost:8000')</a:t>
            </a:r>
          </a:p>
          <a:p>
            <a:r>
              <a:rPr lang="en-US" sz="2400" dirty="0"/>
              <a:t>    headers = { 'Content-Type' =&gt; 'application/</a:t>
            </a:r>
            <a:r>
              <a:rPr lang="en-US" sz="2400" dirty="0" err="1"/>
              <a:t>json</a:t>
            </a:r>
            <a:r>
              <a:rPr lang="en-US" sz="2400" dirty="0"/>
              <a:t>' }  </a:t>
            </a:r>
          </a:p>
          <a:p>
            <a:r>
              <a:rPr lang="en-US" sz="2400" dirty="0"/>
              <a:t>    Dir[</a:t>
            </a:r>
            <a:r>
              <a:rPr lang="en-US" sz="2400" dirty="0" err="1"/>
              <a:t>scan_path</a:t>
            </a:r>
            <a:r>
              <a:rPr lang="en-US" sz="2400" dirty="0"/>
              <a:t>].each do |</a:t>
            </a:r>
            <a:r>
              <a:rPr lang="en-US" sz="2400" dirty="0" err="1"/>
              <a:t>scan_file</a:t>
            </a:r>
            <a:r>
              <a:rPr lang="en-US" sz="2400" dirty="0"/>
              <a:t>|</a:t>
            </a:r>
          </a:p>
          <a:p>
            <a:r>
              <a:rPr lang="en-US" sz="2400" dirty="0"/>
              <a:t>      data = </a:t>
            </a:r>
            <a:r>
              <a:rPr lang="en-US" sz="2400" dirty="0" err="1"/>
              <a:t>File.read</a:t>
            </a:r>
            <a:r>
              <a:rPr lang="en-US" sz="2400" dirty="0"/>
              <a:t>(</a:t>
            </a:r>
            <a:r>
              <a:rPr lang="en-US" sz="2400" dirty="0" err="1"/>
              <a:t>scan_file</a:t>
            </a:r>
            <a:r>
              <a:rPr lang="en-US" sz="2400" dirty="0"/>
              <a:t>)</a:t>
            </a:r>
          </a:p>
          <a:p>
            <a:r>
              <a:rPr lang="en-US" sz="2400" dirty="0"/>
              <a:t>      </a:t>
            </a:r>
            <a:r>
              <a:rPr lang="en-US" sz="2400" dirty="0" err="1"/>
              <a:t>connection.post</a:t>
            </a:r>
            <a:r>
              <a:rPr lang="en-US" sz="2400" dirty="0"/>
              <a:t>("/scans", </a:t>
            </a:r>
            <a:r>
              <a:rPr lang="en-US" sz="2400" dirty="0" err="1"/>
              <a:t>data.to_s</a:t>
            </a:r>
            <a:r>
              <a:rPr lang="en-US" sz="2400" dirty="0"/>
              <a:t>, headers)</a:t>
            </a:r>
          </a:p>
          <a:p>
            <a:r>
              <a:rPr lang="en-US" sz="2400" dirty="0"/>
              <a:t>    end</a:t>
            </a:r>
          </a:p>
          <a:p>
            <a:endParaRPr lang="en-US" sz="2400" dirty="0"/>
          </a:p>
          <a:p>
            <a:r>
              <a:rPr lang="en-US" sz="2400" dirty="0"/>
              <a:t>  end</a:t>
            </a:r>
          </a:p>
          <a:p>
            <a:r>
              <a:rPr lang="en-US" sz="2400" dirty="0"/>
              <a:t>end</a:t>
            </a:r>
          </a:p>
        </p:txBody>
      </p:sp>
      <p:sp>
        <p:nvSpPr>
          <p:cNvPr id="4" name="Text Placeholder 3">
            <a:extLst>
              <a:ext uri="{FF2B5EF4-FFF2-40B4-BE49-F238E27FC236}">
                <a16:creationId xmlns:a16="http://schemas.microsoft.com/office/drawing/2014/main" id="{A43AA464-5A47-F84B-BE47-683DC578F802}"/>
              </a:ext>
            </a:extLst>
          </p:cNvPr>
          <p:cNvSpPr>
            <a:spLocks noGrp="1"/>
          </p:cNvSpPr>
          <p:nvPr>
            <p:ph type="body" sz="quarter" idx="11"/>
          </p:nvPr>
        </p:nvSpPr>
        <p:spPr/>
        <p:txBody>
          <a:bodyPr/>
          <a:lstStyle/>
          <a:p>
            <a:r>
              <a:rPr lang="en-US" dirty="0"/>
              <a:t>~/cookbooks/</a:t>
            </a:r>
            <a:r>
              <a:rPr lang="en-US" dirty="0" err="1"/>
              <a:t>azrael</a:t>
            </a:r>
            <a:r>
              <a:rPr lang="en-US" dirty="0"/>
              <a:t>/recipes/</a:t>
            </a:r>
            <a:r>
              <a:rPr lang="en-US" dirty="0" err="1"/>
              <a:t>default.rb</a:t>
            </a:r>
            <a:endParaRPr lang="en-US" dirty="0"/>
          </a:p>
        </p:txBody>
      </p:sp>
    </p:spTree>
    <p:extLst>
      <p:ext uri="{BB962C8B-B14F-4D97-AF65-F5344CB8AC3E}">
        <p14:creationId xmlns:p14="http://schemas.microsoft.com/office/powerpoint/2010/main" val="2454954358"/>
      </p:ext>
    </p:extLst>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81B4-32B6-734E-A622-2E9C8D45169B}"/>
              </a:ext>
            </a:extLst>
          </p:cNvPr>
          <p:cNvSpPr>
            <a:spLocks noGrp="1"/>
          </p:cNvSpPr>
          <p:nvPr>
            <p:ph type="ctrTitle"/>
          </p:nvPr>
        </p:nvSpPr>
        <p:spPr/>
        <p:txBody>
          <a:bodyPr>
            <a:noAutofit/>
          </a:bodyPr>
          <a:lstStyle/>
          <a:p>
            <a:r>
              <a:rPr lang="en-US" sz="5400" dirty="0"/>
              <a:t>Alternative: </a:t>
            </a:r>
            <a:r>
              <a:rPr lang="en-US" sz="5400" dirty="0" err="1"/>
              <a:t>chef_handler</a:t>
            </a:r>
            <a:r>
              <a:rPr lang="en-US" sz="5400" dirty="0"/>
              <a:t> resource</a:t>
            </a:r>
          </a:p>
        </p:txBody>
      </p:sp>
      <p:sp>
        <p:nvSpPr>
          <p:cNvPr id="3" name="Subtitle 2">
            <a:extLst>
              <a:ext uri="{FF2B5EF4-FFF2-40B4-BE49-F238E27FC236}">
                <a16:creationId xmlns:a16="http://schemas.microsoft.com/office/drawing/2014/main" id="{AD3207EE-538D-724D-B259-54E8B8280B2A}"/>
              </a:ext>
            </a:extLst>
          </p:cNvPr>
          <p:cNvSpPr>
            <a:spLocks noGrp="1"/>
          </p:cNvSpPr>
          <p:nvPr>
            <p:ph type="subTitle" idx="1"/>
          </p:nvPr>
        </p:nvSpPr>
        <p:spPr>
          <a:xfrm>
            <a:off x="1671637" y="3271838"/>
            <a:ext cx="12860791" cy="3346421"/>
          </a:xfrm>
        </p:spPr>
        <p:txBody>
          <a:bodyPr/>
          <a:lstStyle/>
          <a:p>
            <a:r>
              <a:rPr lang="en-US" dirty="0"/>
              <a:t>This resource is available in the </a:t>
            </a:r>
            <a:r>
              <a:rPr lang="en-US" dirty="0" err="1"/>
              <a:t>chef_handler</a:t>
            </a:r>
            <a:r>
              <a:rPr lang="en-US" dirty="0"/>
              <a:t> community cookbook (&lt; 14.0)</a:t>
            </a:r>
          </a:p>
          <a:p>
            <a:endParaRPr lang="en-US" dirty="0"/>
          </a:p>
          <a:p>
            <a:r>
              <a:rPr lang="en-US" dirty="0"/>
              <a:t>This resource is now automatically present in chef-client 14.0.</a:t>
            </a:r>
          </a:p>
        </p:txBody>
      </p:sp>
    </p:spTree>
    <p:extLst>
      <p:ext uri="{BB962C8B-B14F-4D97-AF65-F5344CB8AC3E}">
        <p14:creationId xmlns:p14="http://schemas.microsoft.com/office/powerpoint/2010/main" val="3481885045"/>
      </p:ext>
    </p:extLst>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after Converge</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a:xfrm>
            <a:off x="1671638" y="3271838"/>
            <a:ext cx="12319000" cy="4402591"/>
          </a:xfrm>
        </p:spPr>
        <p:txBody>
          <a:bodyPr/>
          <a:lstStyle/>
          <a:p>
            <a:pPr marL="457200" indent="-457200">
              <a:lnSpc>
                <a:spcPct val="150000"/>
              </a:lnSpc>
              <a:buFont typeface="Wingdings" pitchFamily="2" charset="2"/>
              <a:buChar char="ü"/>
            </a:pPr>
            <a:r>
              <a:rPr lang="en-US" dirty="0"/>
              <a:t>Archive the profile</a:t>
            </a:r>
          </a:p>
          <a:p>
            <a:pPr marL="457200" indent="-457200">
              <a:lnSpc>
                <a:spcPct val="150000"/>
              </a:lnSpc>
              <a:buFont typeface="Wingdings" pitchFamily="2" charset="2"/>
              <a:buChar char="ü"/>
            </a:pPr>
            <a:r>
              <a:rPr lang="en-US" dirty="0"/>
              <a:t>Wrap the Audit cookbook</a:t>
            </a:r>
          </a:p>
          <a:p>
            <a:pPr marL="457200" indent="-457200">
              <a:lnSpc>
                <a:spcPct val="150000"/>
              </a:lnSpc>
              <a:buFont typeface="Wingdings" pitchFamily="2" charset="2"/>
              <a:buChar char="ü"/>
            </a:pPr>
            <a:r>
              <a:rPr lang="en-US" dirty="0"/>
              <a:t>Execute a scan in a post converge event with </a:t>
            </a:r>
            <a:r>
              <a:rPr lang="en-US" dirty="0" err="1"/>
              <a:t>Chef.event_handler</a:t>
            </a:r>
            <a:endParaRPr lang="en-US" dirty="0"/>
          </a:p>
          <a:p>
            <a:pPr marL="457200" indent="-457200">
              <a:lnSpc>
                <a:spcPct val="150000"/>
              </a:lnSpc>
              <a:buFont typeface="Wingdings" pitchFamily="2" charset="2"/>
              <a:buChar char="q"/>
            </a:pPr>
            <a:r>
              <a:rPr lang="en-US" dirty="0"/>
              <a:t>Setup a new test suite to execute this scan</a:t>
            </a:r>
          </a:p>
        </p:txBody>
      </p:sp>
    </p:spTree>
    <p:extLst>
      <p:ext uri="{BB962C8B-B14F-4D97-AF65-F5344CB8AC3E}">
        <p14:creationId xmlns:p14="http://schemas.microsoft.com/office/powerpoint/2010/main" val="1714142282"/>
      </p:ext>
    </p:extLst>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4F0B1B-713C-F248-951F-B4D162E5CA69}"/>
              </a:ext>
            </a:extLst>
          </p:cNvPr>
          <p:cNvSpPr>
            <a:spLocks noGrp="1"/>
          </p:cNvSpPr>
          <p:nvPr>
            <p:ph type="ctrTitle"/>
          </p:nvPr>
        </p:nvSpPr>
        <p:spPr/>
        <p:txBody>
          <a:bodyPr>
            <a:normAutofit fontScale="90000"/>
          </a:bodyPr>
          <a:lstStyle/>
          <a:p>
            <a:r>
              <a:rPr lang="en-US" dirty="0"/>
              <a:t>Metadata or </a:t>
            </a:r>
            <a:r>
              <a:rPr lang="en-US" dirty="0" err="1"/>
              <a:t>Berksfile</a:t>
            </a:r>
            <a:endParaRPr lang="en-US" dirty="0"/>
          </a:p>
        </p:txBody>
      </p:sp>
      <p:sp>
        <p:nvSpPr>
          <p:cNvPr id="8" name="Subtitle 7">
            <a:extLst>
              <a:ext uri="{FF2B5EF4-FFF2-40B4-BE49-F238E27FC236}">
                <a16:creationId xmlns:a16="http://schemas.microsoft.com/office/drawing/2014/main" id="{D3CDBD15-D4E3-0A45-8DA0-60B9926D0477}"/>
              </a:ext>
            </a:extLst>
          </p:cNvPr>
          <p:cNvSpPr>
            <a:spLocks noGrp="1"/>
          </p:cNvSpPr>
          <p:nvPr>
            <p:ph type="subTitle" idx="1"/>
          </p:nvPr>
        </p:nvSpPr>
        <p:spPr/>
        <p:txBody>
          <a:bodyPr/>
          <a:lstStyle/>
          <a:p>
            <a:r>
              <a:rPr lang="en-US" dirty="0"/>
              <a:t>Dependencies defined in the metadata will automatically be retrieved during a chef-client run whenever the cookbook is used.</a:t>
            </a:r>
          </a:p>
          <a:p>
            <a:endParaRPr lang="en-US" dirty="0"/>
          </a:p>
          <a:p>
            <a:r>
              <a:rPr lang="en-US" dirty="0"/>
              <a:t>Dependencies defined in the </a:t>
            </a:r>
            <a:r>
              <a:rPr lang="en-US" dirty="0" err="1"/>
              <a:t>Berksfile</a:t>
            </a:r>
            <a:r>
              <a:rPr lang="en-US" dirty="0"/>
              <a:t> will be loaded locally when performing testing. They will also be uploaded if you send cookbooks up to the Chef Server via Berkshelf.</a:t>
            </a:r>
          </a:p>
        </p:txBody>
      </p:sp>
    </p:spTree>
    <p:extLst>
      <p:ext uri="{BB962C8B-B14F-4D97-AF65-F5344CB8AC3E}">
        <p14:creationId xmlns:p14="http://schemas.microsoft.com/office/powerpoint/2010/main" val="545487999"/>
      </p:ext>
    </p:extLst>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663D5-F599-0D44-8D46-CA88AE881203}"/>
              </a:ext>
            </a:extLst>
          </p:cNvPr>
          <p:cNvSpPr>
            <a:spLocks noGrp="1"/>
          </p:cNvSpPr>
          <p:nvPr>
            <p:ph type="title"/>
          </p:nvPr>
        </p:nvSpPr>
        <p:spPr/>
        <p:txBody>
          <a:bodyPr/>
          <a:lstStyle/>
          <a:p>
            <a:r>
              <a:rPr lang="en-US" dirty="0"/>
              <a:t>Adding to the cookbook's </a:t>
            </a:r>
            <a:r>
              <a:rPr lang="en-US" dirty="0" err="1"/>
              <a:t>Berksfile</a:t>
            </a:r>
            <a:endParaRPr lang="en-US" dirty="0"/>
          </a:p>
        </p:txBody>
      </p:sp>
      <p:sp>
        <p:nvSpPr>
          <p:cNvPr id="3" name="Content Placeholder 2">
            <a:extLst>
              <a:ext uri="{FF2B5EF4-FFF2-40B4-BE49-F238E27FC236}">
                <a16:creationId xmlns:a16="http://schemas.microsoft.com/office/drawing/2014/main" id="{DB9593AA-57F3-C94B-BFFE-6676C9347449}"/>
              </a:ext>
            </a:extLst>
          </p:cNvPr>
          <p:cNvSpPr>
            <a:spLocks noGrp="1"/>
          </p:cNvSpPr>
          <p:nvPr>
            <p:ph sz="quarter" idx="10"/>
          </p:nvPr>
        </p:nvSpPr>
        <p:spPr/>
        <p:txBody>
          <a:bodyPr/>
          <a:lstStyle/>
          <a:p>
            <a:r>
              <a:rPr lang="en-US" dirty="0"/>
              <a:t># </a:t>
            </a:r>
            <a:r>
              <a:rPr lang="en-US" dirty="0" err="1"/>
              <a:t>frozen_string_literal</a:t>
            </a:r>
            <a:r>
              <a:rPr lang="en-US" dirty="0"/>
              <a:t>: true</a:t>
            </a:r>
          </a:p>
          <a:p>
            <a:r>
              <a:rPr lang="en-US" dirty="0"/>
              <a:t>source 'https://</a:t>
            </a:r>
            <a:r>
              <a:rPr lang="en-US" dirty="0" err="1"/>
              <a:t>supermarket.chef.io</a:t>
            </a:r>
            <a:r>
              <a:rPr lang="en-US" dirty="0"/>
              <a:t>'</a:t>
            </a:r>
          </a:p>
          <a:p>
            <a:endParaRPr lang="en-US" dirty="0"/>
          </a:p>
          <a:p>
            <a:r>
              <a:rPr lang="en-US" dirty="0"/>
              <a:t>metadata</a:t>
            </a:r>
          </a:p>
          <a:p>
            <a:endParaRPr lang="en-US" dirty="0"/>
          </a:p>
          <a:p>
            <a:r>
              <a:rPr lang="en-US" dirty="0"/>
              <a:t>cookbook '</a:t>
            </a:r>
            <a:r>
              <a:rPr lang="en-US" dirty="0" err="1"/>
              <a:t>azrael</a:t>
            </a:r>
            <a:r>
              <a:rPr lang="en-US" dirty="0"/>
              <a:t>', path '../</a:t>
            </a:r>
            <a:r>
              <a:rPr lang="en-US" dirty="0" err="1"/>
              <a:t>azrael</a:t>
            </a:r>
            <a:r>
              <a:rPr lang="en-US" dirty="0"/>
              <a:t>'</a:t>
            </a:r>
          </a:p>
        </p:txBody>
      </p:sp>
      <p:sp>
        <p:nvSpPr>
          <p:cNvPr id="4" name="Text Placeholder 3">
            <a:extLst>
              <a:ext uri="{FF2B5EF4-FFF2-40B4-BE49-F238E27FC236}">
                <a16:creationId xmlns:a16="http://schemas.microsoft.com/office/drawing/2014/main" id="{846F8250-45B3-424B-AFE1-A5B95FC1315B}"/>
              </a:ext>
            </a:extLst>
          </p:cNvPr>
          <p:cNvSpPr>
            <a:spLocks noGrp="1"/>
          </p:cNvSpPr>
          <p:nvPr>
            <p:ph type="body" sz="quarter" idx="11"/>
          </p:nvPr>
        </p:nvSpPr>
        <p:spPr/>
        <p:txBody>
          <a:bodyPr/>
          <a:lstStyle/>
          <a:p>
            <a:r>
              <a:rPr lang="en-US" dirty="0"/>
              <a:t>~/cookbooks/</a:t>
            </a:r>
            <a:r>
              <a:rPr lang="en-US" dirty="0" err="1"/>
              <a:t>node_service</a:t>
            </a:r>
            <a:r>
              <a:rPr lang="en-US" dirty="0"/>
              <a:t>/</a:t>
            </a:r>
            <a:r>
              <a:rPr lang="en-US" dirty="0" err="1"/>
              <a:t>Berksfile</a:t>
            </a:r>
            <a:endParaRPr lang="en-US" dirty="0"/>
          </a:p>
        </p:txBody>
      </p:sp>
      <p:sp>
        <p:nvSpPr>
          <p:cNvPr id="6" name="Text Placeholder 5">
            <a:extLst>
              <a:ext uri="{FF2B5EF4-FFF2-40B4-BE49-F238E27FC236}">
                <a16:creationId xmlns:a16="http://schemas.microsoft.com/office/drawing/2014/main" id="{8A6ED660-D5C1-4F4A-9F69-3341ADDA86AD}"/>
              </a:ext>
            </a:extLst>
          </p:cNvPr>
          <p:cNvSpPr>
            <a:spLocks noGrp="1"/>
          </p:cNvSpPr>
          <p:nvPr>
            <p:ph type="body" sz="quarter" idx="13"/>
          </p:nvPr>
        </p:nvSpPr>
        <p:spPr>
          <a:xfrm>
            <a:off x="1130813" y="4727298"/>
            <a:ext cx="14404273" cy="626533"/>
          </a:xfrm>
        </p:spPr>
        <p:txBody>
          <a:bodyPr/>
          <a:lstStyle/>
          <a:p>
            <a:endParaRPr lang="en-US" dirty="0"/>
          </a:p>
        </p:txBody>
      </p:sp>
    </p:spTree>
    <p:extLst>
      <p:ext uri="{BB962C8B-B14F-4D97-AF65-F5344CB8AC3E}">
        <p14:creationId xmlns:p14="http://schemas.microsoft.com/office/powerpoint/2010/main" val="19728869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Time?</a:t>
            </a:r>
          </a:p>
        </p:txBody>
      </p:sp>
      <p:sp>
        <p:nvSpPr>
          <p:cNvPr id="11" name="TextBox 10">
            <a:extLst>
              <a:ext uri="{FF2B5EF4-FFF2-40B4-BE49-F238E27FC236}">
                <a16:creationId xmlns:a16="http://schemas.microsoft.com/office/drawing/2014/main" id="{179F703E-8C4E-DD48-8BE0-997F9EC492E0}"/>
              </a:ext>
            </a:extLst>
          </p:cNvPr>
          <p:cNvSpPr txBox="1"/>
          <p:nvPr/>
        </p:nvSpPr>
        <p:spPr bwMode="white">
          <a:xfrm>
            <a:off x="1230741" y="1567543"/>
            <a:ext cx="3955056" cy="6074229"/>
          </a:xfrm>
          <a:prstGeom prst="rect">
            <a:avLst/>
          </a:prstGeom>
          <a:blipFill dpi="0" rotWithShape="1">
            <a:blip r:embed="rId3"/>
            <a:srcRect/>
            <a:tile tx="4064000" ty="0" sx="100000" sy="100000" flip="none" algn="tl"/>
          </a:blipFill>
        </p:spPr>
        <p:txBody>
          <a:bodyPr vert="horz" wrap="square" lIns="91440" tIns="91440" rIns="91440" bIns="91440" rtlCol="0">
            <a:normAutofit/>
          </a:bodyPr>
          <a:lstStyle/>
          <a:p>
            <a:pPr algn="ctr"/>
            <a:endParaRPr lang="en-US" sz="4800" b="1" dirty="0">
              <a:solidFill>
                <a:schemeClr val="bg1"/>
              </a:solidFill>
              <a:latin typeface="Raleway-v4020" pitchFamily="2" charset="77"/>
            </a:endParaRPr>
          </a:p>
        </p:txBody>
      </p:sp>
      <p:sp>
        <p:nvSpPr>
          <p:cNvPr id="14" name="TextBox 13">
            <a:extLst>
              <a:ext uri="{FF2B5EF4-FFF2-40B4-BE49-F238E27FC236}">
                <a16:creationId xmlns:a16="http://schemas.microsoft.com/office/drawing/2014/main" id="{431DE7BF-DFEE-4344-B30A-BEC45CC99C17}"/>
              </a:ext>
            </a:extLst>
          </p:cNvPr>
          <p:cNvSpPr txBox="1"/>
          <p:nvPr/>
        </p:nvSpPr>
        <p:spPr bwMode="white">
          <a:xfrm>
            <a:off x="5890876" y="1573051"/>
            <a:ext cx="3955056" cy="6068721"/>
          </a:xfrm>
          <a:prstGeom prst="rect">
            <a:avLst/>
          </a:prstGeom>
          <a:blipFill dpi="0" rotWithShape="1">
            <a:blip r:embed="rId4"/>
            <a:srcRect/>
            <a:tile tx="5715000" ty="0" sx="100000" sy="100000" flip="none" algn="tl"/>
          </a:blipFill>
        </p:spPr>
        <p:txBody>
          <a:bodyPr vert="horz" wrap="square" lIns="91440" tIns="91440" rIns="91440" bIns="91440" rtlCol="0">
            <a:normAutofit/>
          </a:bodyPr>
          <a:lstStyle/>
          <a:p>
            <a:pPr algn="ctr"/>
            <a:endParaRPr lang="en-US" b="1" dirty="0">
              <a:latin typeface="Raleway-v4020" pitchFamily="2" charset="77"/>
            </a:endParaRPr>
          </a:p>
        </p:txBody>
      </p:sp>
      <p:sp>
        <p:nvSpPr>
          <p:cNvPr id="15" name="TextBox 14">
            <a:extLst>
              <a:ext uri="{FF2B5EF4-FFF2-40B4-BE49-F238E27FC236}">
                <a16:creationId xmlns:a16="http://schemas.microsoft.com/office/drawing/2014/main" id="{F9401837-A8FA-DA4C-A5D4-D551CDF926AD}"/>
              </a:ext>
            </a:extLst>
          </p:cNvPr>
          <p:cNvSpPr txBox="1"/>
          <p:nvPr/>
        </p:nvSpPr>
        <p:spPr bwMode="white">
          <a:xfrm>
            <a:off x="10596951" y="1567543"/>
            <a:ext cx="3955056" cy="6074229"/>
          </a:xfrm>
          <a:prstGeom prst="rect">
            <a:avLst/>
          </a:prstGeom>
          <a:blipFill dpi="0" rotWithShape="1">
            <a:blip r:embed="rId5"/>
            <a:srcRect/>
            <a:tile tx="5080000" ty="0" sx="100000" sy="100000" flip="none" algn="tl"/>
          </a:blipFill>
        </p:spPr>
        <p:txBody>
          <a:bodyPr vert="horz" wrap="square" lIns="91440" tIns="91440" rIns="91440" bIns="91440" rtlCol="0">
            <a:normAutofit/>
          </a:bodyPr>
          <a:lstStyle/>
          <a:p>
            <a:pPr algn="ctr"/>
            <a:endParaRPr lang="en-US" b="1" dirty="0">
              <a:latin typeface="Raleway-v4020" pitchFamily="2" charset="77"/>
            </a:endParaRPr>
          </a:p>
        </p:txBody>
      </p:sp>
      <p:sp>
        <p:nvSpPr>
          <p:cNvPr id="16" name="Rectangle 15">
            <a:extLst>
              <a:ext uri="{FF2B5EF4-FFF2-40B4-BE49-F238E27FC236}">
                <a16:creationId xmlns:a16="http://schemas.microsoft.com/office/drawing/2014/main" id="{35827ACD-C720-4647-AA81-612654069EF5}"/>
              </a:ext>
            </a:extLst>
          </p:cNvPr>
          <p:cNvSpPr/>
          <p:nvPr/>
        </p:nvSpPr>
        <p:spPr bwMode="auto">
          <a:xfrm>
            <a:off x="1230741" y="1567537"/>
            <a:ext cx="3955056" cy="1823362"/>
          </a:xfrm>
          <a:prstGeom prst="rect">
            <a:avLst/>
          </a:prstGeom>
          <a:solidFill>
            <a:schemeClr val="tx2">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a:gradFill>
                  <a:gsLst>
                    <a:gs pos="0">
                      <a:srgbClr val="FFFFFF"/>
                    </a:gs>
                    <a:gs pos="100000">
                      <a:srgbClr val="FFFFFF"/>
                    </a:gs>
                  </a:gsLst>
                  <a:lin ang="5400000" scaled="0"/>
                </a:gradFill>
                <a:latin typeface="Raleway-v4020" pitchFamily="2" charset="77"/>
              </a:rPr>
              <a:t>BREAK</a:t>
            </a:r>
          </a:p>
          <a:p>
            <a:pPr algn="ctr" defTabSz="914099"/>
            <a:r>
              <a:rPr lang="en-US" sz="4800" b="1" dirty="0">
                <a:gradFill>
                  <a:gsLst>
                    <a:gs pos="0">
                      <a:srgbClr val="FFFFFF"/>
                    </a:gs>
                    <a:gs pos="100000">
                      <a:srgbClr val="FFFFFF"/>
                    </a:gs>
                  </a:gsLst>
                  <a:lin ang="5400000" scaled="0"/>
                </a:gradFill>
                <a:latin typeface="Raleway-v4020" pitchFamily="2" charset="77"/>
              </a:rPr>
              <a:t>IT</a:t>
            </a:r>
          </a:p>
        </p:txBody>
      </p:sp>
      <p:sp>
        <p:nvSpPr>
          <p:cNvPr id="17" name="Rectangle 16">
            <a:extLst>
              <a:ext uri="{FF2B5EF4-FFF2-40B4-BE49-F238E27FC236}">
                <a16:creationId xmlns:a16="http://schemas.microsoft.com/office/drawing/2014/main" id="{8D035EFB-C9A6-BF4E-8828-B3A8E5A45380}"/>
              </a:ext>
            </a:extLst>
          </p:cNvPr>
          <p:cNvSpPr/>
          <p:nvPr/>
        </p:nvSpPr>
        <p:spPr bwMode="auto">
          <a:xfrm>
            <a:off x="5890876" y="1567537"/>
            <a:ext cx="3955056" cy="1823362"/>
          </a:xfrm>
          <a:prstGeom prst="rect">
            <a:avLst/>
          </a:prstGeom>
          <a:solidFill>
            <a:schemeClr val="tx2">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a:gradFill>
                  <a:gsLst>
                    <a:gs pos="0">
                      <a:srgbClr val="FFFFFF"/>
                    </a:gs>
                    <a:gs pos="100000">
                      <a:srgbClr val="FFFFFF"/>
                    </a:gs>
                  </a:gsLst>
                  <a:lin ang="5400000" scaled="0"/>
                </a:gradFill>
                <a:latin typeface="Raleway-v4020" pitchFamily="2" charset="77"/>
              </a:rPr>
              <a:t>ANOTHER PATH</a:t>
            </a:r>
          </a:p>
        </p:txBody>
      </p:sp>
      <p:sp>
        <p:nvSpPr>
          <p:cNvPr id="18" name="Rectangle 17">
            <a:extLst>
              <a:ext uri="{FF2B5EF4-FFF2-40B4-BE49-F238E27FC236}">
                <a16:creationId xmlns:a16="http://schemas.microsoft.com/office/drawing/2014/main" id="{953F8E8B-38A5-8B47-A233-4F6612C65844}"/>
              </a:ext>
            </a:extLst>
          </p:cNvPr>
          <p:cNvSpPr/>
          <p:nvPr/>
        </p:nvSpPr>
        <p:spPr bwMode="auto">
          <a:xfrm>
            <a:off x="10596951" y="1567537"/>
            <a:ext cx="3955056" cy="1823362"/>
          </a:xfrm>
          <a:prstGeom prst="rect">
            <a:avLst/>
          </a:prstGeom>
          <a:solidFill>
            <a:schemeClr val="tx2">
              <a:alpha val="71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a:gradFill>
                  <a:gsLst>
                    <a:gs pos="0">
                      <a:srgbClr val="FFFFFF"/>
                    </a:gs>
                    <a:gs pos="100000">
                      <a:srgbClr val="FFFFFF"/>
                    </a:gs>
                  </a:gsLst>
                  <a:lin ang="5400000" scaled="0"/>
                </a:gradFill>
                <a:latin typeface="Raleway-v4020" pitchFamily="2" charset="77"/>
              </a:rPr>
              <a:t>HELP OTHERS</a:t>
            </a:r>
          </a:p>
        </p:txBody>
      </p:sp>
    </p:spTree>
    <p:extLst>
      <p:ext uri="{BB962C8B-B14F-4D97-AF65-F5344CB8AC3E}">
        <p14:creationId xmlns:p14="http://schemas.microsoft.com/office/powerpoint/2010/main" val="2282409775"/>
      </p:ext>
    </p:extLst>
  </p:cSld>
  <p:clrMapOvr>
    <a:masterClrMapping/>
  </p:clrMapOvr>
  <p:transition spd="med">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2492-1D56-524C-8E1E-661E6CC29647}"/>
              </a:ext>
            </a:extLst>
          </p:cNvPr>
          <p:cNvSpPr>
            <a:spLocks noGrp="1"/>
          </p:cNvSpPr>
          <p:nvPr>
            <p:ph type="title"/>
          </p:nvPr>
        </p:nvSpPr>
        <p:spPr/>
        <p:txBody>
          <a:bodyPr/>
          <a:lstStyle/>
          <a:p>
            <a:r>
              <a:rPr lang="en-US" dirty="0"/>
              <a:t>Adding a new test suite</a:t>
            </a:r>
          </a:p>
        </p:txBody>
      </p:sp>
      <p:sp>
        <p:nvSpPr>
          <p:cNvPr id="3" name="Content Placeholder 2">
            <a:extLst>
              <a:ext uri="{FF2B5EF4-FFF2-40B4-BE49-F238E27FC236}">
                <a16:creationId xmlns:a16="http://schemas.microsoft.com/office/drawing/2014/main" id="{965EB03D-4BF5-5D4C-BAEE-FD888BF714C5}"/>
              </a:ext>
            </a:extLst>
          </p:cNvPr>
          <p:cNvSpPr>
            <a:spLocks noGrp="1"/>
          </p:cNvSpPr>
          <p:nvPr>
            <p:ph sz="quarter" idx="10"/>
          </p:nvPr>
        </p:nvSpPr>
        <p:spPr/>
        <p:txBody>
          <a:bodyPr>
            <a:normAutofit fontScale="70000" lnSpcReduction="20000"/>
          </a:bodyPr>
          <a:lstStyle/>
          <a:p>
            <a:r>
              <a:rPr lang="en-US" dirty="0"/>
              <a:t>suites:</a:t>
            </a:r>
          </a:p>
          <a:p>
            <a:r>
              <a:rPr lang="en-US" dirty="0"/>
              <a:t>  - name: default</a:t>
            </a:r>
          </a:p>
          <a:p>
            <a:r>
              <a:rPr lang="en-US" dirty="0"/>
              <a:t>    </a:t>
            </a:r>
            <a:r>
              <a:rPr lang="en-US" dirty="0" err="1"/>
              <a:t>run_list</a:t>
            </a:r>
            <a:r>
              <a:rPr lang="en-US" dirty="0"/>
              <a:t>:</a:t>
            </a:r>
          </a:p>
          <a:p>
            <a:r>
              <a:rPr lang="en-US" dirty="0"/>
              <a:t>      - recipe[</a:t>
            </a:r>
            <a:r>
              <a:rPr lang="en-US" dirty="0" err="1"/>
              <a:t>node_service</a:t>
            </a:r>
            <a:r>
              <a:rPr lang="en-US" dirty="0"/>
              <a:t>::default]</a:t>
            </a:r>
          </a:p>
          <a:p>
            <a:r>
              <a:rPr lang="en-US" dirty="0"/>
              <a:t>    verifier:</a:t>
            </a:r>
          </a:p>
          <a:p>
            <a:r>
              <a:rPr lang="en-US" dirty="0"/>
              <a:t>      </a:t>
            </a:r>
            <a:r>
              <a:rPr lang="en-US" dirty="0" err="1"/>
              <a:t>inspec_tests</a:t>
            </a:r>
            <a:r>
              <a:rPr lang="en-US" dirty="0"/>
              <a:t>:</a:t>
            </a:r>
          </a:p>
          <a:p>
            <a:r>
              <a:rPr lang="en-US" dirty="0"/>
              <a:t>        - test/integration/default</a:t>
            </a:r>
          </a:p>
          <a:p>
            <a:r>
              <a:rPr lang="en-US" dirty="0"/>
              <a:t>        - ../../</a:t>
            </a:r>
            <a:r>
              <a:rPr lang="en-US" dirty="0" err="1"/>
              <a:t>webservice</a:t>
            </a:r>
            <a:r>
              <a:rPr lang="en-US" dirty="0"/>
              <a:t>-baseline</a:t>
            </a:r>
          </a:p>
          <a:p>
            <a:r>
              <a:rPr lang="en-US" dirty="0"/>
              <a:t>    attributes:</a:t>
            </a:r>
          </a:p>
          <a:p>
            <a:r>
              <a:rPr lang="en-US" dirty="0"/>
              <a:t>  - name: audit</a:t>
            </a:r>
          </a:p>
          <a:p>
            <a:r>
              <a:rPr lang="en-US" dirty="0"/>
              <a:t>    </a:t>
            </a:r>
            <a:r>
              <a:rPr lang="en-US" dirty="0" err="1"/>
              <a:t>run_list</a:t>
            </a:r>
            <a:r>
              <a:rPr lang="en-US" dirty="0"/>
              <a:t>:</a:t>
            </a:r>
          </a:p>
          <a:p>
            <a:r>
              <a:rPr lang="en-US" dirty="0"/>
              <a:t>      - recipe[</a:t>
            </a:r>
            <a:r>
              <a:rPr lang="en-US" dirty="0" err="1"/>
              <a:t>node_service</a:t>
            </a:r>
            <a:r>
              <a:rPr lang="en-US" dirty="0"/>
              <a:t>::default]</a:t>
            </a:r>
          </a:p>
          <a:p>
            <a:r>
              <a:rPr lang="en-US" dirty="0"/>
              <a:t>      - recipe[</a:t>
            </a:r>
            <a:r>
              <a:rPr lang="en-US" dirty="0" err="1"/>
              <a:t>azrael</a:t>
            </a:r>
            <a:r>
              <a:rPr lang="en-US" dirty="0"/>
              <a:t>::default]</a:t>
            </a:r>
          </a:p>
          <a:p>
            <a:r>
              <a:rPr lang="en-US" dirty="0"/>
              <a:t>    verifier:</a:t>
            </a:r>
          </a:p>
          <a:p>
            <a:r>
              <a:rPr lang="en-US" dirty="0"/>
              <a:t>      </a:t>
            </a:r>
            <a:r>
              <a:rPr lang="en-US" dirty="0" err="1"/>
              <a:t>inspec_tests</a:t>
            </a:r>
            <a:r>
              <a:rPr lang="en-US" dirty="0"/>
              <a:t>:</a:t>
            </a:r>
          </a:p>
          <a:p>
            <a:r>
              <a:rPr lang="en-US" dirty="0"/>
              <a:t>        - test/integration/audit</a:t>
            </a:r>
          </a:p>
          <a:p>
            <a:r>
              <a:rPr lang="en-US" dirty="0"/>
              <a:t>    attributes:</a:t>
            </a:r>
          </a:p>
          <a:p>
            <a:endParaRPr lang="en-US" dirty="0"/>
          </a:p>
        </p:txBody>
      </p:sp>
      <p:sp>
        <p:nvSpPr>
          <p:cNvPr id="4" name="Text Placeholder 3">
            <a:extLst>
              <a:ext uri="{FF2B5EF4-FFF2-40B4-BE49-F238E27FC236}">
                <a16:creationId xmlns:a16="http://schemas.microsoft.com/office/drawing/2014/main" id="{1C529DDA-B629-F64F-951B-06FFDE37C813}"/>
              </a:ext>
            </a:extLst>
          </p:cNvPr>
          <p:cNvSpPr>
            <a:spLocks noGrp="1"/>
          </p:cNvSpPr>
          <p:nvPr>
            <p:ph type="body" sz="quarter" idx="11"/>
          </p:nvPr>
        </p:nvSpPr>
        <p:spPr/>
        <p:txBody>
          <a:bodyPr/>
          <a:lstStyle/>
          <a:p>
            <a:r>
              <a:rPr lang="en-US" dirty="0"/>
              <a:t>~/cookbooks/</a:t>
            </a:r>
            <a:r>
              <a:rPr lang="en-US" dirty="0" err="1"/>
              <a:t>node_service</a:t>
            </a:r>
            <a:r>
              <a:rPr lang="en-US" dirty="0"/>
              <a:t>/.</a:t>
            </a:r>
            <a:r>
              <a:rPr lang="en-US" dirty="0" err="1"/>
              <a:t>kitchen.yml</a:t>
            </a:r>
            <a:endParaRPr lang="en-US" dirty="0"/>
          </a:p>
        </p:txBody>
      </p:sp>
      <p:sp>
        <p:nvSpPr>
          <p:cNvPr id="6" name="Text Placeholder 5">
            <a:extLst>
              <a:ext uri="{FF2B5EF4-FFF2-40B4-BE49-F238E27FC236}">
                <a16:creationId xmlns:a16="http://schemas.microsoft.com/office/drawing/2014/main" id="{69122224-ECA7-9D43-810A-5696FFA31FAF}"/>
              </a:ext>
            </a:extLst>
          </p:cNvPr>
          <p:cNvSpPr>
            <a:spLocks noGrp="1"/>
          </p:cNvSpPr>
          <p:nvPr>
            <p:ph type="body" sz="quarter" idx="13"/>
          </p:nvPr>
        </p:nvSpPr>
        <p:spPr>
          <a:xfrm>
            <a:off x="1121104" y="5219353"/>
            <a:ext cx="14404273" cy="2846005"/>
          </a:xfrm>
        </p:spPr>
        <p:txBody>
          <a:bodyPr/>
          <a:lstStyle/>
          <a:p>
            <a:endParaRPr lang="en-US" dirty="0"/>
          </a:p>
        </p:txBody>
      </p:sp>
    </p:spTree>
    <p:extLst>
      <p:ext uri="{BB962C8B-B14F-4D97-AF65-F5344CB8AC3E}">
        <p14:creationId xmlns:p14="http://schemas.microsoft.com/office/powerpoint/2010/main" val="3770971227"/>
      </p:ext>
    </p:extLst>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C90594-A2C9-DC4C-90BF-DBF1A0AF8961}"/>
              </a:ext>
            </a:extLst>
          </p:cNvPr>
          <p:cNvSpPr>
            <a:spLocks noGrp="1"/>
          </p:cNvSpPr>
          <p:nvPr>
            <p:ph sz="quarter" idx="10"/>
          </p:nvPr>
        </p:nvSpPr>
        <p:spPr/>
        <p:txBody>
          <a:bodyPr/>
          <a:lstStyle/>
          <a:p>
            <a:endParaRPr lang="en-US"/>
          </a:p>
        </p:txBody>
      </p:sp>
      <p:sp>
        <p:nvSpPr>
          <p:cNvPr id="3" name="Text Placeholder 2">
            <a:extLst>
              <a:ext uri="{FF2B5EF4-FFF2-40B4-BE49-F238E27FC236}">
                <a16:creationId xmlns:a16="http://schemas.microsoft.com/office/drawing/2014/main" id="{D63829EE-7F98-BE46-9D35-8F1E9FDC29AB}"/>
              </a:ext>
            </a:extLst>
          </p:cNvPr>
          <p:cNvSpPr>
            <a:spLocks noGrp="1"/>
          </p:cNvSpPr>
          <p:nvPr>
            <p:ph type="body" sz="quarter" idx="11"/>
          </p:nvPr>
        </p:nvSpPr>
        <p:spPr/>
        <p:txBody>
          <a:bodyPr/>
          <a:lstStyle/>
          <a:p>
            <a:r>
              <a:rPr lang="en-US" dirty="0"/>
              <a:t>&gt; </a:t>
            </a:r>
            <a:r>
              <a:rPr lang="en-US" dirty="0" err="1"/>
              <a:t>mkdir</a:t>
            </a:r>
            <a:r>
              <a:rPr lang="en-US" dirty="0"/>
              <a:t> ~/cookbooks/</a:t>
            </a:r>
            <a:r>
              <a:rPr lang="en-US" dirty="0" err="1"/>
              <a:t>node_service</a:t>
            </a:r>
            <a:r>
              <a:rPr lang="en-US" dirty="0"/>
              <a:t>/test/integration/audit</a:t>
            </a:r>
          </a:p>
        </p:txBody>
      </p:sp>
      <p:sp>
        <p:nvSpPr>
          <p:cNvPr id="5" name="Title 4">
            <a:extLst>
              <a:ext uri="{FF2B5EF4-FFF2-40B4-BE49-F238E27FC236}">
                <a16:creationId xmlns:a16="http://schemas.microsoft.com/office/drawing/2014/main" id="{AE5142A8-7248-3440-91E8-A9A351523C0C}"/>
              </a:ext>
            </a:extLst>
          </p:cNvPr>
          <p:cNvSpPr>
            <a:spLocks noGrp="1"/>
          </p:cNvSpPr>
          <p:nvPr>
            <p:ph type="title"/>
          </p:nvPr>
        </p:nvSpPr>
        <p:spPr/>
        <p:txBody>
          <a:bodyPr/>
          <a:lstStyle/>
          <a:p>
            <a:r>
              <a:rPr lang="en-US" dirty="0"/>
              <a:t>Create the new audit suite test directory </a:t>
            </a:r>
          </a:p>
        </p:txBody>
      </p:sp>
    </p:spTree>
    <p:extLst>
      <p:ext uri="{BB962C8B-B14F-4D97-AF65-F5344CB8AC3E}">
        <p14:creationId xmlns:p14="http://schemas.microsoft.com/office/powerpoint/2010/main" val="311824122"/>
      </p:ext>
    </p:extLst>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7209-3B30-5C43-9F40-13171368A2EC}"/>
              </a:ext>
            </a:extLst>
          </p:cNvPr>
          <p:cNvSpPr>
            <a:spLocks noGrp="1"/>
          </p:cNvSpPr>
          <p:nvPr>
            <p:ph type="title"/>
          </p:nvPr>
        </p:nvSpPr>
        <p:spPr/>
        <p:txBody>
          <a:bodyPr/>
          <a:lstStyle/>
          <a:p>
            <a:r>
              <a:rPr lang="en-US" dirty="0"/>
              <a:t>Test that the Scan Count Increases</a:t>
            </a:r>
          </a:p>
        </p:txBody>
      </p:sp>
      <p:sp>
        <p:nvSpPr>
          <p:cNvPr id="3" name="Content Placeholder 2">
            <a:extLst>
              <a:ext uri="{FF2B5EF4-FFF2-40B4-BE49-F238E27FC236}">
                <a16:creationId xmlns:a16="http://schemas.microsoft.com/office/drawing/2014/main" id="{61E48DDE-80AB-D24B-837A-55AD327EF33B}"/>
              </a:ext>
            </a:extLst>
          </p:cNvPr>
          <p:cNvSpPr>
            <a:spLocks noGrp="1"/>
          </p:cNvSpPr>
          <p:nvPr>
            <p:ph sz="quarter" idx="10"/>
          </p:nvPr>
        </p:nvSpPr>
        <p:spPr/>
        <p:txBody>
          <a:bodyPr>
            <a:normAutofit/>
          </a:bodyPr>
          <a:lstStyle/>
          <a:p>
            <a:r>
              <a:rPr lang="en-US" dirty="0"/>
              <a:t># encoding: utf-8</a:t>
            </a:r>
          </a:p>
          <a:p>
            <a:endParaRPr lang="en-US" dirty="0"/>
          </a:p>
          <a:p>
            <a:r>
              <a:rPr lang="en-US" dirty="0"/>
              <a:t>describe </a:t>
            </a:r>
            <a:r>
              <a:rPr lang="en-US" dirty="0" err="1"/>
              <a:t>json</a:t>
            </a:r>
            <a:r>
              <a:rPr lang="en-US" dirty="0"/>
              <a:t>(command: 'curl http://localhost:8000/scans') do</a:t>
            </a:r>
          </a:p>
          <a:p>
            <a:r>
              <a:rPr lang="en-US" dirty="0"/>
              <a:t>  its('count') { should &gt; 1 }</a:t>
            </a:r>
          </a:p>
          <a:p>
            <a:r>
              <a:rPr lang="en-US" dirty="0"/>
              <a:t>end</a:t>
            </a:r>
          </a:p>
          <a:p>
            <a:endParaRPr lang="en-US" dirty="0"/>
          </a:p>
        </p:txBody>
      </p:sp>
      <p:sp>
        <p:nvSpPr>
          <p:cNvPr id="4" name="Text Placeholder 3">
            <a:extLst>
              <a:ext uri="{FF2B5EF4-FFF2-40B4-BE49-F238E27FC236}">
                <a16:creationId xmlns:a16="http://schemas.microsoft.com/office/drawing/2014/main" id="{0E3BDBE6-17C1-4C49-9B9E-DAE50490FE9C}"/>
              </a:ext>
            </a:extLst>
          </p:cNvPr>
          <p:cNvSpPr>
            <a:spLocks noGrp="1"/>
          </p:cNvSpPr>
          <p:nvPr>
            <p:ph type="body" sz="quarter" idx="11"/>
          </p:nvPr>
        </p:nvSpPr>
        <p:spPr/>
        <p:txBody>
          <a:bodyPr/>
          <a:lstStyle/>
          <a:p>
            <a:r>
              <a:rPr lang="en-US" dirty="0"/>
              <a:t>cookbooks/COOKBOOK/test/integration/scan/</a:t>
            </a:r>
            <a:r>
              <a:rPr lang="en-US" dirty="0" err="1"/>
              <a:t>default_test.rb</a:t>
            </a:r>
            <a:endParaRPr lang="en-US" dirty="0"/>
          </a:p>
        </p:txBody>
      </p:sp>
    </p:spTree>
    <p:extLst>
      <p:ext uri="{BB962C8B-B14F-4D97-AF65-F5344CB8AC3E}">
        <p14:creationId xmlns:p14="http://schemas.microsoft.com/office/powerpoint/2010/main" val="3572721870"/>
      </p:ext>
    </p:extLst>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DF9D-2D3D-C643-8FEF-CF9FB93CEB4D}"/>
              </a:ext>
            </a:extLst>
          </p:cNvPr>
          <p:cNvSpPr>
            <a:spLocks noGrp="1"/>
          </p:cNvSpPr>
          <p:nvPr>
            <p:ph type="ctrTitle"/>
          </p:nvPr>
        </p:nvSpPr>
        <p:spPr/>
        <p:txBody>
          <a:bodyPr>
            <a:normAutofit fontScale="90000"/>
          </a:bodyPr>
          <a:lstStyle/>
          <a:p>
            <a:r>
              <a:rPr lang="en-US" dirty="0"/>
              <a:t>Verifying a specific suite</a:t>
            </a:r>
          </a:p>
        </p:txBody>
      </p:sp>
      <p:sp>
        <p:nvSpPr>
          <p:cNvPr id="3" name="Subtitle 2">
            <a:extLst>
              <a:ext uri="{FF2B5EF4-FFF2-40B4-BE49-F238E27FC236}">
                <a16:creationId xmlns:a16="http://schemas.microsoft.com/office/drawing/2014/main" id="{543905B4-8852-B746-BC91-9612E169291B}"/>
              </a:ext>
            </a:extLst>
          </p:cNvPr>
          <p:cNvSpPr>
            <a:spLocks noGrp="1"/>
          </p:cNvSpPr>
          <p:nvPr>
            <p:ph type="subTitle" idx="1"/>
          </p:nvPr>
        </p:nvSpPr>
        <p:spPr>
          <a:xfrm>
            <a:off x="1671638" y="4278086"/>
            <a:ext cx="12319000" cy="2340173"/>
          </a:xfrm>
        </p:spPr>
        <p:txBody>
          <a:bodyPr/>
          <a:lstStyle/>
          <a:p>
            <a:r>
              <a:rPr lang="en-US" dirty="0">
                <a:latin typeface="Raleway-v4020" pitchFamily="2" charset="77"/>
                <a:cs typeface="Courier New" panose="02070309020205020404" pitchFamily="49" charset="0"/>
              </a:rPr>
              <a:t>Create, converge, and verify for one more more instances that match the name 'audit'</a:t>
            </a:r>
          </a:p>
        </p:txBody>
      </p:sp>
      <p:sp>
        <p:nvSpPr>
          <p:cNvPr id="4" name="Subtitle 2">
            <a:extLst>
              <a:ext uri="{FF2B5EF4-FFF2-40B4-BE49-F238E27FC236}">
                <a16:creationId xmlns:a16="http://schemas.microsoft.com/office/drawing/2014/main" id="{160C8C33-86A4-7A49-8D46-C524B073C946}"/>
              </a:ext>
            </a:extLst>
          </p:cNvPr>
          <p:cNvSpPr txBox="1">
            <a:spLocks/>
          </p:cNvSpPr>
          <p:nvPr/>
        </p:nvSpPr>
        <p:spPr bwMode="white">
          <a:xfrm>
            <a:off x="1671638" y="3271838"/>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verify audit</a:t>
            </a:r>
          </a:p>
        </p:txBody>
      </p:sp>
    </p:spTree>
    <p:extLst>
      <p:ext uri="{BB962C8B-B14F-4D97-AF65-F5344CB8AC3E}">
        <p14:creationId xmlns:p14="http://schemas.microsoft.com/office/powerpoint/2010/main" val="2126204169"/>
      </p:ext>
    </p:extLst>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after Converge</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a:xfrm>
            <a:off x="1671638" y="3271838"/>
            <a:ext cx="12319000" cy="4402591"/>
          </a:xfrm>
        </p:spPr>
        <p:txBody>
          <a:bodyPr/>
          <a:lstStyle/>
          <a:p>
            <a:pPr marL="457200" indent="-457200">
              <a:lnSpc>
                <a:spcPct val="150000"/>
              </a:lnSpc>
              <a:buFont typeface="Wingdings" pitchFamily="2" charset="2"/>
              <a:buChar char="ü"/>
            </a:pPr>
            <a:r>
              <a:rPr lang="en-US"/>
              <a:t>Archive </a:t>
            </a:r>
            <a:r>
              <a:rPr lang="en-US" dirty="0"/>
              <a:t>the profile</a:t>
            </a:r>
          </a:p>
          <a:p>
            <a:pPr marL="457200" indent="-457200">
              <a:lnSpc>
                <a:spcPct val="150000"/>
              </a:lnSpc>
              <a:buFont typeface="Wingdings" pitchFamily="2" charset="2"/>
              <a:buChar char="ü"/>
            </a:pPr>
            <a:r>
              <a:rPr lang="en-US" dirty="0"/>
              <a:t>Wrap the Audit cookbook</a:t>
            </a:r>
          </a:p>
          <a:p>
            <a:pPr marL="457200" indent="-457200">
              <a:lnSpc>
                <a:spcPct val="150000"/>
              </a:lnSpc>
              <a:buFont typeface="Wingdings" pitchFamily="2" charset="2"/>
              <a:buChar char="ü"/>
            </a:pPr>
            <a:r>
              <a:rPr lang="en-US" dirty="0"/>
              <a:t>Execute a scan in a post converge event with </a:t>
            </a:r>
            <a:r>
              <a:rPr lang="en-US" dirty="0" err="1"/>
              <a:t>Chef.event_handler</a:t>
            </a:r>
            <a:endParaRPr lang="en-US" dirty="0"/>
          </a:p>
          <a:p>
            <a:pPr marL="457200" indent="-457200">
              <a:lnSpc>
                <a:spcPct val="150000"/>
              </a:lnSpc>
              <a:buFont typeface="Wingdings" pitchFamily="2" charset="2"/>
              <a:buChar char="ü"/>
            </a:pPr>
            <a:r>
              <a:rPr lang="en-US" dirty="0"/>
              <a:t>Setup a new test suite to execute this scan</a:t>
            </a:r>
          </a:p>
        </p:txBody>
      </p:sp>
    </p:spTree>
    <p:extLst>
      <p:ext uri="{BB962C8B-B14F-4D97-AF65-F5344CB8AC3E}">
        <p14:creationId xmlns:p14="http://schemas.microsoft.com/office/powerpoint/2010/main" val="1047809411"/>
      </p:ext>
    </p:extLst>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957448135"/>
      </p:ext>
    </p:extLst>
  </p:cSld>
  <p:clrMapOvr>
    <a:masterClrMapping/>
  </p:clrMapOvr>
  <p:transitio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Audit Cookbook</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normAutofit fontScale="85000" lnSpcReduction="20000"/>
          </a:bodyPr>
          <a:lstStyle/>
          <a:p>
            <a:r>
              <a:rPr lang="en-US" dirty="0"/>
              <a:t>Archive the profile and copy it into the </a:t>
            </a:r>
            <a:r>
              <a:rPr lang="en-US" dirty="0" err="1"/>
              <a:t>azrael</a:t>
            </a:r>
            <a:r>
              <a:rPr lang="en-US" dirty="0"/>
              <a:t> cookbook</a:t>
            </a:r>
          </a:p>
          <a:p>
            <a:r>
              <a:rPr lang="en-US" dirty="0"/>
              <a:t>Define the attributes within the wrapper recipe</a:t>
            </a:r>
          </a:p>
          <a:p>
            <a:r>
              <a:rPr lang="en-US" dirty="0"/>
              <a:t>Use </a:t>
            </a:r>
            <a:r>
              <a:rPr lang="en-US" dirty="0" err="1"/>
              <a:t>Chef.event_handler</a:t>
            </a:r>
            <a:endParaRPr lang="en-US" dirty="0"/>
          </a:p>
          <a:p>
            <a:pPr marL="121917" indent="0">
              <a:buNone/>
            </a:pPr>
            <a:endParaRPr lang="en-US" dirty="0"/>
          </a:p>
          <a:p>
            <a:r>
              <a:rPr lang="en-US" dirty="0"/>
              <a:t>Add a dependency on the </a:t>
            </a:r>
            <a:r>
              <a:rPr lang="en-US" dirty="0" err="1"/>
              <a:t>azrael</a:t>
            </a:r>
            <a:r>
              <a:rPr lang="en-US" dirty="0"/>
              <a:t> cookbook in the </a:t>
            </a:r>
            <a:r>
              <a:rPr lang="en-US" dirty="0" err="1"/>
              <a:t>Berksfile</a:t>
            </a:r>
            <a:endParaRPr lang="en-US" dirty="0"/>
          </a:p>
          <a:p>
            <a:r>
              <a:rPr lang="en-US" dirty="0"/>
              <a:t>Add a new Test Kitchen suite that installs the service and scans</a:t>
            </a:r>
          </a:p>
          <a:p>
            <a:r>
              <a:rPr lang="en-US" dirty="0"/>
              <a:t>Test that the scan completed and uploaded</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Each cookbook has a scan test suite that performs performs an automatic scan when the converge finishes.</a:t>
            </a:r>
          </a:p>
        </p:txBody>
      </p:sp>
    </p:spTree>
    <p:extLst>
      <p:ext uri="{BB962C8B-B14F-4D97-AF65-F5344CB8AC3E}">
        <p14:creationId xmlns:p14="http://schemas.microsoft.com/office/powerpoint/2010/main" val="2048907839"/>
      </p:ext>
    </p:extLst>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796974601"/>
      </p:ext>
    </p:extLst>
  </p:cSld>
  <p:clrMapOvr>
    <a:masterClrMapping/>
  </p:clrMapOvr>
  <p:transition spd="med">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3063229"/>
      </p:ext>
    </p:extLst>
  </p:cSld>
  <p:clrMapOvr>
    <a:masterClrMapping/>
  </p:clrMapOvr>
  <p:transition spd="med">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Audit Cookbook</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06106698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Login to the a remote workstation:</a:t>
            </a:r>
          </a:p>
          <a:p>
            <a:endParaRPr lang="en-US" dirty="0"/>
          </a:p>
          <a:p>
            <a:r>
              <a:rPr lang="en-US" b="1" dirty="0"/>
              <a:t>user: </a:t>
            </a:r>
            <a:r>
              <a:rPr lang="en-US" dirty="0"/>
              <a:t>chef</a:t>
            </a:r>
          </a:p>
          <a:p>
            <a:r>
              <a:rPr lang="en-US" b="1" dirty="0"/>
              <a:t>password: </a:t>
            </a:r>
            <a:r>
              <a:rPr lang="en-US" dirty="0"/>
              <a:t>Cod3Can!</a:t>
            </a:r>
          </a:p>
          <a:p>
            <a:endParaRPr lang="en-US" b="1" dirty="0"/>
          </a:p>
          <a:p>
            <a:endParaRPr lang="en-US" b="1" dirty="0"/>
          </a:p>
          <a:p>
            <a:r>
              <a:rPr lang="en-US" b="1" dirty="0"/>
              <a:t>Workstations:</a:t>
            </a:r>
          </a:p>
          <a:p>
            <a:endParaRPr lang="en-US" dirty="0"/>
          </a:p>
          <a:p>
            <a:r>
              <a:rPr lang="en-US" dirty="0"/>
              <a:t>https://</a:t>
            </a:r>
            <a:r>
              <a:rPr lang="en-US" dirty="0" err="1"/>
              <a:t>goo.gl</a:t>
            </a:r>
            <a:r>
              <a:rPr lang="en-US" dirty="0"/>
              <a:t>/nmp2pV</a:t>
            </a:r>
          </a:p>
        </p:txBody>
      </p:sp>
      <p:sp>
        <p:nvSpPr>
          <p:cNvPr id="3" name="Content Placeholder 2"/>
          <p:cNvSpPr>
            <a:spLocks noGrp="1"/>
          </p:cNvSpPr>
          <p:nvPr>
            <p:ph sz="quarter" idx="12"/>
          </p:nvPr>
        </p:nvSpPr>
        <p:spPr/>
        <p:txBody>
          <a:bodyPr/>
          <a:lstStyle/>
          <a:p>
            <a:r>
              <a:rPr lang="en-US" b="1" dirty="0"/>
              <a:t>System Requirements:</a:t>
            </a:r>
          </a:p>
          <a:p>
            <a:endParaRPr lang="en-US" dirty="0"/>
          </a:p>
          <a:p>
            <a:r>
              <a:rPr lang="en-US" dirty="0"/>
              <a:t>* Chef Development Kit (2.5.3)</a:t>
            </a:r>
          </a:p>
          <a:p>
            <a:r>
              <a:rPr lang="en-US" dirty="0"/>
              <a:t>* Docker (18.03.1-ce)</a:t>
            </a:r>
          </a:p>
          <a:p>
            <a:r>
              <a:rPr lang="en-US" dirty="0"/>
              <a:t>* kitchen-</a:t>
            </a:r>
            <a:r>
              <a:rPr lang="en-US" dirty="0" err="1"/>
              <a:t>dokken</a:t>
            </a:r>
            <a:r>
              <a:rPr lang="en-US" dirty="0"/>
              <a:t> (2.6.7)</a:t>
            </a:r>
          </a:p>
          <a:p>
            <a:endParaRPr lang="en-US" dirty="0"/>
          </a:p>
          <a:p>
            <a:r>
              <a:rPr lang="en-US" b="1" dirty="0"/>
              <a:t>Clone/download: </a:t>
            </a:r>
          </a:p>
          <a:p>
            <a:endParaRPr lang="en-US" b="1" dirty="0"/>
          </a:p>
          <a:p>
            <a:r>
              <a:rPr lang="en-US" dirty="0"/>
              <a:t>https://</a:t>
            </a:r>
            <a:r>
              <a:rPr lang="en-US" dirty="0" err="1"/>
              <a:t>github.com</a:t>
            </a:r>
            <a:r>
              <a:rPr lang="en-US" dirty="0"/>
              <a:t>/chef-training/</a:t>
            </a:r>
            <a:r>
              <a:rPr lang="en-US" dirty="0" err="1"/>
              <a:t>running_with_scissors</a:t>
            </a:r>
            <a:endParaRPr lang="en-US" dirty="0"/>
          </a:p>
          <a:p>
            <a:endParaRPr lang="en-US" dirty="0"/>
          </a:p>
          <a:p>
            <a:endParaRPr lang="en-US" dirty="0"/>
          </a:p>
          <a:p>
            <a:endParaRPr lang="en-US" dirty="0"/>
          </a:p>
        </p:txBody>
      </p:sp>
      <p:sp>
        <p:nvSpPr>
          <p:cNvPr id="4" name="Text Placeholder 3"/>
          <p:cNvSpPr>
            <a:spLocks noGrp="1"/>
          </p:cNvSpPr>
          <p:nvPr>
            <p:ph type="body" sz="quarter" idx="15"/>
          </p:nvPr>
        </p:nvSpPr>
        <p:spPr/>
        <p:txBody>
          <a:bodyPr/>
          <a:lstStyle/>
          <a:p>
            <a:r>
              <a:rPr lang="en-US" dirty="0"/>
              <a:t>Remotely</a:t>
            </a:r>
          </a:p>
        </p:txBody>
      </p:sp>
      <p:sp>
        <p:nvSpPr>
          <p:cNvPr id="5" name="Text Placeholder 4"/>
          <p:cNvSpPr>
            <a:spLocks noGrp="1"/>
          </p:cNvSpPr>
          <p:nvPr>
            <p:ph type="body" sz="quarter" idx="16"/>
          </p:nvPr>
        </p:nvSpPr>
        <p:spPr/>
        <p:txBody>
          <a:bodyPr/>
          <a:lstStyle/>
          <a:p>
            <a:r>
              <a:rPr lang="en-US" dirty="0"/>
              <a:t>Locally</a:t>
            </a:r>
          </a:p>
        </p:txBody>
      </p:sp>
    </p:spTree>
    <p:extLst>
      <p:ext uri="{BB962C8B-B14F-4D97-AF65-F5344CB8AC3E}">
        <p14:creationId xmlns:p14="http://schemas.microsoft.com/office/powerpoint/2010/main" val="987967914"/>
      </p:ext>
    </p:extLst>
  </p:cSld>
  <p:clrMapOvr>
    <a:masterClrMapping/>
  </p:clrMapOvr>
  <p:transition spd="med">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045164030"/>
      </p:ext>
    </p:extLst>
  </p:cSld>
  <p:clrMapOvr>
    <a:masterClrMapping/>
  </p:clrMapOvr>
  <p:transition spd="med">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946604526"/>
      </p:ext>
    </p:extLst>
  </p:cSld>
  <p:clrMapOvr>
    <a:masterClrMapping/>
  </p:clrMapOvr>
  <p:transition spd="med">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94A4-0486-CA4E-9482-20BEEB6BBEE4}"/>
              </a:ext>
            </a:extLst>
          </p:cNvPr>
          <p:cNvSpPr>
            <a:spLocks noGrp="1"/>
          </p:cNvSpPr>
          <p:nvPr>
            <p:ph type="ctrTitle"/>
          </p:nvPr>
        </p:nvSpPr>
        <p:spPr/>
        <p:txBody>
          <a:bodyPr>
            <a:normAutofit fontScale="90000"/>
          </a:bodyPr>
          <a:lstStyle/>
          <a:p>
            <a:r>
              <a:rPr lang="en-US" dirty="0"/>
              <a:t>Patterns</a:t>
            </a:r>
          </a:p>
        </p:txBody>
      </p:sp>
      <p:sp>
        <p:nvSpPr>
          <p:cNvPr id="3" name="Subtitle 2">
            <a:extLst>
              <a:ext uri="{FF2B5EF4-FFF2-40B4-BE49-F238E27FC236}">
                <a16:creationId xmlns:a16="http://schemas.microsoft.com/office/drawing/2014/main" id="{4CA95ECD-34C4-2B43-9050-7C2DC91B07F7}"/>
              </a:ext>
            </a:extLst>
          </p:cNvPr>
          <p:cNvSpPr>
            <a:spLocks noGrp="1"/>
          </p:cNvSpPr>
          <p:nvPr>
            <p:ph type="subTitle" idx="1"/>
          </p:nvPr>
        </p:nvSpPr>
        <p:spPr/>
        <p:txBody>
          <a:bodyPr/>
          <a:lstStyle/>
          <a:p>
            <a:r>
              <a:rPr lang="en-US" dirty="0"/>
              <a:t>In all of the web services we identified a pattern:</a:t>
            </a:r>
          </a:p>
          <a:p>
            <a:endParaRPr lang="en-US" dirty="0"/>
          </a:p>
          <a:p>
            <a:r>
              <a:rPr lang="en-US" dirty="0"/>
              <a:t>* Install the framework</a:t>
            </a:r>
          </a:p>
          <a:p>
            <a:r>
              <a:rPr lang="en-US" dirty="0"/>
              <a:t>* Copy the source</a:t>
            </a:r>
          </a:p>
          <a:p>
            <a:r>
              <a:rPr lang="en-US" dirty="0"/>
              <a:t>* Install dependencies</a:t>
            </a:r>
          </a:p>
          <a:p>
            <a:r>
              <a:rPr lang="en-US" dirty="0"/>
              <a:t>* Migrate the database</a:t>
            </a:r>
          </a:p>
          <a:p>
            <a:r>
              <a:rPr lang="en-US" dirty="0"/>
              <a:t>* Create / Start a service</a:t>
            </a:r>
          </a:p>
        </p:txBody>
      </p:sp>
    </p:spTree>
    <p:extLst>
      <p:ext uri="{BB962C8B-B14F-4D97-AF65-F5344CB8AC3E}">
        <p14:creationId xmlns:p14="http://schemas.microsoft.com/office/powerpoint/2010/main" val="870615322"/>
      </p:ext>
    </p:extLst>
  </p:cSld>
  <p:clrMapOvr>
    <a:masterClrMapping/>
  </p:clrMapOvr>
  <p:transition spd="med">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40731626"/>
      </p:ext>
    </p:extLst>
  </p:cSld>
  <p:clrMapOvr>
    <a:masterClrMapping/>
  </p:clrMapOvr>
  <p:transition spd="med">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endParaRPr lang="en-US" dirty="0"/>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r>
              <a:rPr lang="en-US" dirty="0"/>
              <a:t>Generate a habitat plan</a:t>
            </a:r>
          </a:p>
          <a:p>
            <a:r>
              <a:rPr lang="en-US" dirty="0"/>
              <a:t>Habitat scaffolding</a:t>
            </a:r>
          </a:p>
          <a:p>
            <a:r>
              <a:rPr lang="en-US" dirty="0"/>
              <a:t>Habitat Studio</a:t>
            </a:r>
          </a:p>
          <a:p>
            <a:r>
              <a:rPr lang="en-US" dirty="0"/>
              <a:t>Build, Run, Export</a:t>
            </a:r>
          </a:p>
          <a:p>
            <a:r>
              <a:rPr lang="en-US" dirty="0" err="1"/>
              <a:t>InSpec</a:t>
            </a:r>
            <a:r>
              <a:rPr lang="en-US" dirty="0"/>
              <a:t> Profiles testing Habitat</a:t>
            </a:r>
          </a:p>
        </p:txBody>
      </p:sp>
    </p:spTree>
    <p:extLst>
      <p:ext uri="{BB962C8B-B14F-4D97-AF65-F5344CB8AC3E}">
        <p14:creationId xmlns:p14="http://schemas.microsoft.com/office/powerpoint/2010/main" val="4267583196"/>
      </p:ext>
    </p:extLst>
  </p:cSld>
  <p:clrMapOvr>
    <a:masterClrMapping/>
  </p:clrMapOvr>
  <p:transition spd="med">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52177"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328574278"/>
      </p:ext>
    </p:extLst>
  </p:cSld>
  <p:clrMapOvr>
    <a:masterClrMapping/>
  </p:clrMapOvr>
  <p:transition spd="med">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a:xfrm>
            <a:off x="1553583" y="2292126"/>
            <a:ext cx="12437056" cy="852712"/>
          </a:xfrm>
        </p:spPr>
        <p:txBody>
          <a:bodyPr>
            <a:normAutofit fontScale="90000"/>
          </a:bodyPr>
          <a:lstStyle/>
          <a:p>
            <a:r>
              <a:rPr lang="en-US" dirty="0"/>
              <a:t>A Web Service in Habitat</a:t>
            </a:r>
          </a:p>
        </p:txBody>
      </p:sp>
      <p:sp>
        <p:nvSpPr>
          <p:cNvPr id="6" name="Content Placeholder 5">
            <a:extLst>
              <a:ext uri="{FF2B5EF4-FFF2-40B4-BE49-F238E27FC236}">
                <a16:creationId xmlns:a16="http://schemas.microsoft.com/office/drawing/2014/main" id="{7A05A145-1A1B-5B40-BD32-21E6CBA05405}"/>
              </a:ext>
            </a:extLst>
          </p:cNvPr>
          <p:cNvSpPr>
            <a:spLocks noGrp="1"/>
          </p:cNvSpPr>
          <p:nvPr>
            <p:ph sz="quarter" idx="11"/>
          </p:nvPr>
        </p:nvSpPr>
        <p:spPr/>
        <p:txBody>
          <a:bodyPr anchor="t"/>
          <a:lstStyle/>
          <a:p>
            <a:r>
              <a:rPr lang="en-US" dirty="0"/>
              <a:t>Generate a habitat plan and modify it as necessary</a:t>
            </a:r>
          </a:p>
          <a:p>
            <a:r>
              <a:rPr lang="en-US" dirty="0"/>
              <a:t>Enter the Habitat studio, build, run and export</a:t>
            </a:r>
          </a:p>
          <a:p>
            <a:r>
              <a:rPr lang="en-US" dirty="0"/>
              <a:t>Generate a Habitat artifact for the Service</a:t>
            </a:r>
          </a:p>
          <a:p>
            <a:r>
              <a:rPr lang="en-US" dirty="0"/>
              <a:t>Run the service artifact and the profile artifact</a:t>
            </a:r>
          </a:p>
          <a:p>
            <a:endParaRPr lang="en-US" dirty="0"/>
          </a:p>
        </p:txBody>
      </p:sp>
      <p:sp>
        <p:nvSpPr>
          <p:cNvPr id="7" name="Content Placeholder 6">
            <a:extLst>
              <a:ext uri="{FF2B5EF4-FFF2-40B4-BE49-F238E27FC236}">
                <a16:creationId xmlns:a16="http://schemas.microsoft.com/office/drawing/2014/main" id="{D766E507-6715-5949-A496-A9656EE4F4E1}"/>
              </a:ext>
            </a:extLst>
          </p:cNvPr>
          <p:cNvSpPr>
            <a:spLocks noGrp="1"/>
          </p:cNvSpPr>
          <p:nvPr>
            <p:ph sz="quarter" idx="12"/>
          </p:nvPr>
        </p:nvSpPr>
        <p:spPr>
          <a:xfrm>
            <a:off x="1671638" y="7075507"/>
            <a:ext cx="12200944" cy="857879"/>
          </a:xfrm>
        </p:spPr>
        <p:txBody>
          <a:bodyPr/>
          <a:lstStyle/>
          <a:p>
            <a:r>
              <a:rPr lang="en-US" dirty="0"/>
              <a:t>The Habitat supervisor is running the service artifact and profile artifact.</a:t>
            </a:r>
          </a:p>
        </p:txBody>
      </p:sp>
    </p:spTree>
    <p:extLst>
      <p:ext uri="{BB962C8B-B14F-4D97-AF65-F5344CB8AC3E}">
        <p14:creationId xmlns:p14="http://schemas.microsoft.com/office/powerpoint/2010/main" val="390112359"/>
      </p:ext>
    </p:extLst>
  </p:cSld>
  <p:clrMapOvr>
    <a:masterClrMapping/>
  </p:clrMapOvr>
  <p:transition spd="med">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043689"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843900448"/>
      </p:ext>
    </p:extLst>
  </p:cSld>
  <p:clrMapOvr>
    <a:masterClrMapping/>
  </p:clrMapOvr>
  <p:transition spd="med">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9335172"/>
      </p:ext>
    </p:extLst>
  </p:cSld>
  <p:clrMapOvr>
    <a:masterClrMapping/>
  </p:clrMapOvr>
  <p:transition spd="med">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5167676" cy="827654"/>
          </a:xfrm>
        </p:spPr>
        <p:txBody>
          <a:bodyPr>
            <a:normAutofit/>
          </a:bodyPr>
          <a:lstStyle/>
          <a:p>
            <a:r>
              <a:rPr lang="en-US" dirty="0"/>
              <a:t>Challenge: A Web Service in Habitat</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279898060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19A7-163A-C440-8FC1-875756DB7B95}"/>
              </a:ext>
            </a:extLst>
          </p:cNvPr>
          <p:cNvSpPr>
            <a:spLocks noGrp="1"/>
          </p:cNvSpPr>
          <p:nvPr>
            <p:ph type="ctrTitle"/>
          </p:nvPr>
        </p:nvSpPr>
        <p:spPr/>
        <p:txBody>
          <a:bodyPr/>
          <a:lstStyle/>
          <a:p>
            <a:r>
              <a:rPr lang="en-US" dirty="0"/>
              <a:t>Challenge: Code Review</a:t>
            </a:r>
          </a:p>
        </p:txBody>
      </p:sp>
      <p:sp>
        <p:nvSpPr>
          <p:cNvPr id="3" name="Text Placeholder 2">
            <a:extLst>
              <a:ext uri="{FF2B5EF4-FFF2-40B4-BE49-F238E27FC236}">
                <a16:creationId xmlns:a16="http://schemas.microsoft.com/office/drawing/2014/main" id="{82CC61A1-6D61-704A-872D-CEE3EC4C84A5}"/>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79261593"/>
      </p:ext>
    </p:extLst>
  </p:cSld>
  <p:clrMapOvr>
    <a:masterClrMapping/>
  </p:clrMapOvr>
  <p:transition spd="med">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1513833386"/>
      </p:ext>
    </p:extLst>
  </p:cSld>
  <p:clrMapOvr>
    <a:masterClrMapping/>
  </p:clrMapOvr>
  <p:transition spd="med">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59EEBE-52B3-E342-89C0-D1CFFECF367E}"/>
              </a:ext>
            </a:extLst>
          </p:cNvPr>
          <p:cNvSpPr>
            <a:spLocks noGrp="1"/>
          </p:cNvSpPr>
          <p:nvPr>
            <p:ph type="ctrTitle"/>
          </p:nvPr>
        </p:nvSpPr>
        <p:spPr/>
        <p:txBody>
          <a:bodyPr/>
          <a:lstStyle/>
          <a:p>
            <a:r>
              <a:rPr lang="en-US" dirty="0"/>
              <a:t>Summary / Wrap-Up</a:t>
            </a:r>
          </a:p>
        </p:txBody>
      </p:sp>
      <p:sp>
        <p:nvSpPr>
          <p:cNvPr id="5" name="Text Placeholder 4">
            <a:extLst>
              <a:ext uri="{FF2B5EF4-FFF2-40B4-BE49-F238E27FC236}">
                <a16:creationId xmlns:a16="http://schemas.microsoft.com/office/drawing/2014/main" id="{42291BF4-31ED-B34E-A5F6-A2B631934E2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3391961"/>
      </p:ext>
    </p:extLst>
  </p:cSld>
  <p:clrMapOvr>
    <a:masterClrMapping/>
  </p:clrMapOvr>
  <p:transition spd="med">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Chef</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62987401"/>
      </p:ext>
    </p:extLst>
  </p:cSld>
  <p:clrMapOvr>
    <a:masterClrMapping/>
  </p:clrMapOvr>
  <p:transition spd="med">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a:t>
            </a:r>
            <a:r>
              <a:rPr lang="en-US" dirty="0" err="1"/>
              <a:t>InSpec</a:t>
            </a:r>
            <a:endParaRPr lang="en-US" dirty="0"/>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45568917"/>
      </p:ext>
    </p:extLst>
  </p:cSld>
  <p:clrMapOvr>
    <a:masterClrMapping/>
  </p:clrMapOvr>
  <p:transition spd="med">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Resources - Habitat</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43152681"/>
      </p:ext>
    </p:extLst>
  </p:cSld>
  <p:clrMapOvr>
    <a:masterClrMapping/>
  </p:clrMapOvr>
  <p:transition spd="med">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Conference Schedule</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38289799"/>
      </p:ext>
    </p:extLst>
  </p:cSld>
  <p:clrMapOvr>
    <a:masterClrMapping/>
  </p:clrMapOvr>
  <p:transition spd="med">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Schedule Suggestion</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14279159"/>
      </p:ext>
    </p:extLst>
  </p:cSld>
  <p:clrMapOvr>
    <a:masterClrMapping/>
  </p:clrMapOvr>
  <p:transition spd="med">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686F-5B67-754A-B101-ED636A17ACFD}"/>
              </a:ext>
            </a:extLst>
          </p:cNvPr>
          <p:cNvSpPr>
            <a:spLocks noGrp="1"/>
          </p:cNvSpPr>
          <p:nvPr>
            <p:ph type="title"/>
          </p:nvPr>
        </p:nvSpPr>
        <p:spPr/>
        <p:txBody>
          <a:bodyPr/>
          <a:lstStyle/>
          <a:p>
            <a:r>
              <a:rPr lang="en-US" dirty="0"/>
              <a:t>Learn Chef Rally Booth</a:t>
            </a:r>
          </a:p>
        </p:txBody>
      </p:sp>
      <p:sp>
        <p:nvSpPr>
          <p:cNvPr id="3" name="Text Placeholder 2">
            <a:extLst>
              <a:ext uri="{FF2B5EF4-FFF2-40B4-BE49-F238E27FC236}">
                <a16:creationId xmlns:a16="http://schemas.microsoft.com/office/drawing/2014/main" id="{B656F4AF-F4D2-BA4F-8C32-71ABB61FA8F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164039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Running with Scissors</a:t>
            </a:r>
          </a:p>
        </p:txBody>
      </p:sp>
      <p:sp>
        <p:nvSpPr>
          <p:cNvPr id="3" name="Text Placeholder 2"/>
          <p:cNvSpPr>
            <a:spLocks noGrp="1"/>
          </p:cNvSpPr>
          <p:nvPr>
            <p:ph type="body" sz="quarter" idx="10"/>
          </p:nvPr>
        </p:nvSpPr>
        <p:spPr/>
        <p:txBody>
          <a:bodyPr/>
          <a:lstStyle/>
          <a:p>
            <a:endParaRPr lang="en-US" dirty="0"/>
          </a:p>
        </p:txBody>
      </p:sp>
      <p:sp>
        <p:nvSpPr>
          <p:cNvPr id="4" name="Rectangle 3">
            <a:extLst>
              <a:ext uri="{FF2B5EF4-FFF2-40B4-BE49-F238E27FC236}">
                <a16:creationId xmlns:a16="http://schemas.microsoft.com/office/drawing/2014/main" id="{CD4DABDD-F334-E94B-84A9-B4151BD98D6C}"/>
              </a:ext>
            </a:extLst>
          </p:cNvPr>
          <p:cNvSpPr/>
          <p:nvPr/>
        </p:nvSpPr>
        <p:spPr bwMode="auto">
          <a:xfrm rot="20729726">
            <a:off x="9908187" y="5925802"/>
            <a:ext cx="5736724" cy="1494920"/>
          </a:xfrm>
          <a:prstGeom prst="rect">
            <a:avLst/>
          </a:prstGeom>
          <a:solidFill>
            <a:srgbClr val="C00000"/>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7200" b="1" dirty="0">
                <a:gradFill>
                  <a:gsLst>
                    <a:gs pos="0">
                      <a:srgbClr val="FFFFFF"/>
                    </a:gs>
                    <a:gs pos="100000">
                      <a:srgbClr val="FFFFFF"/>
                    </a:gs>
                  </a:gsLst>
                  <a:lin ang="5400000" scaled="0"/>
                </a:gradFill>
                <a:latin typeface="Raleway-v4020" pitchFamily="2" charset="77"/>
              </a:rPr>
              <a:t>ADVANCED</a:t>
            </a:r>
          </a:p>
        </p:txBody>
      </p:sp>
    </p:spTree>
    <p:extLst>
      <p:ext uri="{BB962C8B-B14F-4D97-AF65-F5344CB8AC3E}">
        <p14:creationId xmlns:p14="http://schemas.microsoft.com/office/powerpoint/2010/main" val="229173995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75415539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Ruby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Ruby. It provides an interface that enables:</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a:p>
            <a:endParaRPr lang="en-US" sz="2800" b="1" i="1" dirty="0">
              <a:latin typeface="Courier New" panose="02070309020205020404" pitchFamily="49" charset="0"/>
              <a:cs typeface="Courier New" panose="02070309020205020404" pitchFamily="49" charset="0"/>
            </a:endParaRP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357062776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E7D16-A5B6-C44F-A393-942C967AA78E}"/>
              </a:ext>
            </a:extLst>
          </p:cNvPr>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cookbooks/</a:t>
            </a:r>
            <a:r>
              <a:rPr lang="en-US" dirty="0" err="1">
                <a:latin typeface="Courier New" panose="02070309020205020404" pitchFamily="49" charset="0"/>
                <a:cs typeface="Courier New" panose="02070309020205020404" pitchFamily="49" charset="0"/>
              </a:rPr>
              <a:t>ruby_service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files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specter.zip</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recipes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templates</a:t>
            </a: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service.erb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start.sh.erb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stop.sh.erb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p:txBody>
      </p:sp>
      <p:sp>
        <p:nvSpPr>
          <p:cNvPr id="3" name="Text Placeholder 2">
            <a:extLst>
              <a:ext uri="{FF2B5EF4-FFF2-40B4-BE49-F238E27FC236}">
                <a16:creationId xmlns:a16="http://schemas.microsoft.com/office/drawing/2014/main" id="{2E6D2700-7B8D-6742-8B0A-51448CC653A1}"/>
              </a:ext>
            </a:extLst>
          </p:cNvPr>
          <p:cNvSpPr>
            <a:spLocks noGrp="1"/>
          </p:cNvSpPr>
          <p:nvPr>
            <p:ph type="body" sz="quarter" idx="11"/>
          </p:nvPr>
        </p:nvSpPr>
        <p:spPr/>
        <p:txBody>
          <a:bodyPr/>
          <a:lstStyle/>
          <a:p>
            <a:r>
              <a:rPr lang="en-US" b="0" dirty="0"/>
              <a:t>&gt; tree cookbooks/</a:t>
            </a:r>
            <a:r>
              <a:rPr lang="en-US" b="0" dirty="0" err="1"/>
              <a:t>ruby_service</a:t>
            </a:r>
            <a:endParaRPr lang="en-US" b="0" dirty="0"/>
          </a:p>
        </p:txBody>
      </p:sp>
      <p:sp>
        <p:nvSpPr>
          <p:cNvPr id="5" name="Title 4">
            <a:extLst>
              <a:ext uri="{FF2B5EF4-FFF2-40B4-BE49-F238E27FC236}">
                <a16:creationId xmlns:a16="http://schemas.microsoft.com/office/drawing/2014/main" id="{29705DA0-EB2B-3E4A-ACD6-70CF3FEF1B80}"/>
              </a:ext>
            </a:extLst>
          </p:cNvPr>
          <p:cNvSpPr>
            <a:spLocks noGrp="1"/>
          </p:cNvSpPr>
          <p:nvPr>
            <p:ph type="title"/>
          </p:nvPr>
        </p:nvSpPr>
        <p:spPr/>
        <p:txBody>
          <a:bodyPr/>
          <a:lstStyle/>
          <a:p>
            <a:r>
              <a:rPr lang="en-US" dirty="0"/>
              <a:t>Viewing the Contents of the </a:t>
            </a:r>
            <a:r>
              <a:rPr lang="en-US" dirty="0" err="1"/>
              <a:t>ruby_service</a:t>
            </a:r>
            <a:endParaRPr lang="en-US" dirty="0"/>
          </a:p>
        </p:txBody>
      </p:sp>
    </p:spTree>
    <p:extLst>
      <p:ext uri="{BB962C8B-B14F-4D97-AF65-F5344CB8AC3E}">
        <p14:creationId xmlns:p14="http://schemas.microsoft.com/office/powerpoint/2010/main" val="335050155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92500" lnSpcReduction="20000"/>
          </a:bodyPr>
          <a:lstStyle/>
          <a:p>
            <a:r>
              <a:rPr lang="en-US" sz="2400" dirty="0"/>
              <a:t>directory '/</a:t>
            </a:r>
            <a:r>
              <a:rPr lang="en-US" sz="2400" dirty="0" err="1"/>
              <a:t>srv</a:t>
            </a:r>
            <a:r>
              <a:rPr lang="en-US" sz="2400" dirty="0"/>
              <a:t>'</a:t>
            </a:r>
          </a:p>
          <a:p>
            <a:endParaRPr lang="en-US" sz="2400" dirty="0"/>
          </a:p>
          <a:p>
            <a:r>
              <a:rPr lang="en-US" sz="2400" dirty="0"/>
              <a:t>package 'unzip'</a:t>
            </a:r>
          </a:p>
          <a:p>
            <a:endParaRPr lang="en-US" sz="2400" dirty="0"/>
          </a:p>
          <a:p>
            <a:r>
              <a:rPr lang="en-US" sz="2400" dirty="0" err="1"/>
              <a:t>cookbook_file</a:t>
            </a:r>
            <a:r>
              <a:rPr lang="en-US" sz="2400" dirty="0"/>
              <a:t> '/</a:t>
            </a:r>
            <a:r>
              <a:rPr lang="en-US" sz="2400" dirty="0" err="1"/>
              <a:t>srv</a:t>
            </a:r>
            <a:r>
              <a:rPr lang="en-US" sz="2400" dirty="0"/>
              <a:t>/</a:t>
            </a:r>
            <a:r>
              <a:rPr lang="en-US" sz="2400" dirty="0" err="1"/>
              <a:t>specter.zip</a:t>
            </a:r>
            <a:r>
              <a:rPr lang="en-US" sz="2400" dirty="0"/>
              <a:t>' do</a:t>
            </a:r>
          </a:p>
          <a:p>
            <a:r>
              <a:rPr lang="en-US" sz="2400" dirty="0"/>
              <a:t>  source '</a:t>
            </a:r>
            <a:r>
              <a:rPr lang="en-US" sz="2400" dirty="0" err="1"/>
              <a:t>specter.zip</a:t>
            </a:r>
            <a:r>
              <a:rPr lang="en-US" sz="2400" dirty="0"/>
              <a:t>'</a:t>
            </a:r>
          </a:p>
          <a:p>
            <a:r>
              <a:rPr lang="en-US" sz="2400" dirty="0"/>
              <a:t>  notifies :run, 'execute[</a:t>
            </a:r>
            <a:r>
              <a:rPr lang="en-US" sz="2400" dirty="0" err="1"/>
              <a:t>extract_site</a:t>
            </a:r>
            <a:r>
              <a:rPr lang="en-US" sz="2400" dirty="0"/>
              <a:t>]', :immediately</a:t>
            </a:r>
          </a:p>
          <a:p>
            <a:r>
              <a:rPr lang="en-US" sz="2400" dirty="0"/>
              <a:t>end</a:t>
            </a:r>
          </a:p>
          <a:p>
            <a:endParaRPr lang="en-US" sz="2400" dirty="0"/>
          </a:p>
          <a:p>
            <a:r>
              <a:rPr lang="en-US" sz="2400" dirty="0"/>
              <a:t>execute '</a:t>
            </a:r>
            <a:r>
              <a:rPr lang="en-US" sz="2400" dirty="0" err="1"/>
              <a:t>extract_site</a:t>
            </a:r>
            <a:r>
              <a:rPr lang="en-US" sz="2400" dirty="0"/>
              <a:t>' do</a:t>
            </a:r>
          </a:p>
          <a:p>
            <a:r>
              <a:rPr lang="en-US" sz="2400" dirty="0"/>
              <a:t>  </a:t>
            </a:r>
            <a:r>
              <a:rPr lang="en-US" sz="2400" dirty="0" err="1"/>
              <a:t>cwd</a:t>
            </a:r>
            <a:r>
              <a:rPr lang="en-US" sz="2400" dirty="0"/>
              <a:t> '/</a:t>
            </a:r>
            <a:r>
              <a:rPr lang="en-US" sz="2400" dirty="0" err="1"/>
              <a:t>srv</a:t>
            </a:r>
            <a:r>
              <a:rPr lang="en-US" sz="2400" dirty="0"/>
              <a:t>'</a:t>
            </a:r>
          </a:p>
          <a:p>
            <a:r>
              <a:rPr lang="en-US" sz="2400" dirty="0"/>
              <a:t>  command 'unzip </a:t>
            </a:r>
            <a:r>
              <a:rPr lang="en-US" sz="2400" dirty="0" err="1"/>
              <a:t>specter.zip</a:t>
            </a:r>
            <a:r>
              <a:rPr lang="en-US" sz="2400" dirty="0"/>
              <a:t>'</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 }</a:t>
            </a:r>
          </a:p>
          <a:p>
            <a:r>
              <a:rPr lang="en-US" sz="2400" dirty="0"/>
              <a:t>  action :nothing</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412578816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package %w[git-core </a:t>
            </a:r>
            <a:r>
              <a:rPr lang="en-US" sz="2400" dirty="0" err="1"/>
              <a:t>zlib</a:t>
            </a:r>
            <a:r>
              <a:rPr lang="en-US" sz="2400" dirty="0"/>
              <a:t> </a:t>
            </a:r>
            <a:r>
              <a:rPr lang="en-US" sz="2400" dirty="0" err="1"/>
              <a:t>zlib-devel</a:t>
            </a:r>
            <a:r>
              <a:rPr lang="en-US" sz="2400" dirty="0"/>
              <a:t> </a:t>
            </a:r>
            <a:r>
              <a:rPr lang="en-US" sz="2400" dirty="0" err="1"/>
              <a:t>gcc-c</a:t>
            </a:r>
            <a:r>
              <a:rPr lang="en-US" sz="2400" dirty="0"/>
              <a:t>++ patch </a:t>
            </a:r>
            <a:r>
              <a:rPr lang="en-US" sz="2400" dirty="0" err="1"/>
              <a:t>readline</a:t>
            </a:r>
            <a:r>
              <a:rPr lang="en-US" sz="2400" dirty="0"/>
              <a:t> </a:t>
            </a:r>
            <a:r>
              <a:rPr lang="en-US" sz="2400" dirty="0" err="1"/>
              <a:t>readline-devel</a:t>
            </a:r>
            <a:r>
              <a:rPr lang="en-US" sz="2400" dirty="0"/>
              <a:t> </a:t>
            </a:r>
            <a:r>
              <a:rPr lang="en-US" sz="2400" dirty="0" err="1"/>
              <a:t>libyaml-devel</a:t>
            </a:r>
            <a:r>
              <a:rPr lang="en-US" sz="2400" dirty="0"/>
              <a:t> </a:t>
            </a:r>
            <a:r>
              <a:rPr lang="en-US" sz="2400" dirty="0" err="1"/>
              <a:t>libffi-devel</a:t>
            </a:r>
            <a:r>
              <a:rPr lang="en-US" sz="2400" dirty="0"/>
              <a:t> </a:t>
            </a:r>
            <a:r>
              <a:rPr lang="en-US" sz="2400" dirty="0" err="1"/>
              <a:t>openssl-devel</a:t>
            </a:r>
            <a:r>
              <a:rPr lang="en-US" sz="2400" dirty="0"/>
              <a:t> make bzip2 </a:t>
            </a:r>
            <a:r>
              <a:rPr lang="en-US" sz="2400" dirty="0" err="1"/>
              <a:t>autoconf</a:t>
            </a:r>
            <a:r>
              <a:rPr lang="en-US" sz="2400" dirty="0"/>
              <a:t> </a:t>
            </a:r>
            <a:r>
              <a:rPr lang="en-US" sz="2400" dirty="0" err="1"/>
              <a:t>automake</a:t>
            </a:r>
            <a:r>
              <a:rPr lang="en-US" sz="2400" dirty="0"/>
              <a:t> </a:t>
            </a:r>
            <a:r>
              <a:rPr lang="en-US" sz="2400" dirty="0" err="1"/>
              <a:t>libtool</a:t>
            </a:r>
            <a:r>
              <a:rPr lang="en-US" sz="2400" dirty="0"/>
              <a:t> bison curl </a:t>
            </a:r>
            <a:r>
              <a:rPr lang="en-US" sz="2400" dirty="0" err="1"/>
              <a:t>sqlite-devel</a:t>
            </a:r>
            <a:r>
              <a:rPr lang="en-US" sz="2400" dirty="0"/>
              <a:t>]</a:t>
            </a:r>
          </a:p>
          <a:p>
            <a:endParaRPr lang="en-US" sz="2400" dirty="0"/>
          </a:p>
          <a:p>
            <a:r>
              <a:rPr lang="en-US" sz="2400" dirty="0" err="1"/>
              <a:t>remote_file</a:t>
            </a:r>
            <a:r>
              <a:rPr lang="en-US" sz="2400" dirty="0"/>
              <a:t> '/</a:t>
            </a:r>
            <a:r>
              <a:rPr lang="en-US" sz="2400" dirty="0" err="1"/>
              <a:t>tmp</a:t>
            </a:r>
            <a:r>
              <a:rPr lang="en-US" sz="2400" dirty="0"/>
              <a:t>/ruby-2.5.1.tar.gz' do</a:t>
            </a:r>
          </a:p>
          <a:p>
            <a:r>
              <a:rPr lang="en-US" sz="2400" dirty="0"/>
              <a:t>  source 'https://</a:t>
            </a:r>
            <a:r>
              <a:rPr lang="en-US" sz="2400" dirty="0" err="1"/>
              <a:t>cache.ruby-lang.org</a:t>
            </a:r>
            <a:r>
              <a:rPr lang="en-US" sz="2400" dirty="0"/>
              <a:t>/pub/ruby/2.5/ruby-2.5.1.tar.gz'</a:t>
            </a:r>
          </a:p>
          <a:p>
            <a:r>
              <a:rPr lang="en-US" sz="2400" dirty="0"/>
              <a:t>end</a:t>
            </a:r>
          </a:p>
          <a:p>
            <a:endParaRPr lang="en-US" sz="2400" dirty="0"/>
          </a:p>
          <a:p>
            <a:r>
              <a:rPr lang="en-US" sz="2400" dirty="0"/>
              <a:t>execute 'extract ruby' do</a:t>
            </a:r>
          </a:p>
          <a:p>
            <a:r>
              <a:rPr lang="en-US" sz="2400" dirty="0"/>
              <a:t>  </a:t>
            </a:r>
            <a:r>
              <a:rPr lang="en-US" sz="2400" dirty="0" err="1"/>
              <a:t>cwd</a:t>
            </a:r>
            <a:r>
              <a:rPr lang="en-US" sz="2400" dirty="0"/>
              <a:t> '/</a:t>
            </a:r>
            <a:r>
              <a:rPr lang="en-US" sz="2400" dirty="0" err="1"/>
              <a:t>tmp</a:t>
            </a:r>
            <a:r>
              <a:rPr lang="en-US" sz="2400" dirty="0"/>
              <a:t>'</a:t>
            </a:r>
          </a:p>
          <a:p>
            <a:r>
              <a:rPr lang="en-US" sz="2400" dirty="0"/>
              <a:t>  command 'tar -</a:t>
            </a:r>
            <a:r>
              <a:rPr lang="en-US" sz="2400" dirty="0" err="1"/>
              <a:t>xvf</a:t>
            </a:r>
            <a:r>
              <a:rPr lang="en-US" sz="2400" dirty="0"/>
              <a:t> ruby-2.5.1.tar.gz'</a:t>
            </a:r>
          </a:p>
          <a:p>
            <a:r>
              <a:rPr lang="en-US" sz="2400" dirty="0"/>
              <a:t>  </a:t>
            </a:r>
            <a:r>
              <a:rPr lang="en-US" sz="2400" dirty="0" err="1"/>
              <a:t>not_if</a:t>
            </a:r>
            <a:r>
              <a:rPr lang="en-US" sz="2400" dirty="0"/>
              <a:t> { </a:t>
            </a:r>
            <a:r>
              <a:rPr lang="en-US" sz="2400" dirty="0" err="1"/>
              <a:t>File.exist</a:t>
            </a:r>
            <a:r>
              <a:rPr lang="en-US" sz="2400" dirty="0"/>
              <a:t>?('/</a:t>
            </a:r>
            <a:r>
              <a:rPr lang="en-US" sz="2400" dirty="0" err="1"/>
              <a:t>tmp</a:t>
            </a:r>
            <a:r>
              <a:rPr lang="en-US" sz="2400" dirty="0"/>
              <a:t>/ruby-2.5.1')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427201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execute 'configure, make and install ruby' do</a:t>
            </a:r>
          </a:p>
          <a:p>
            <a:r>
              <a:rPr lang="en-US" sz="2400" dirty="0"/>
              <a:t>  </a:t>
            </a:r>
            <a:r>
              <a:rPr lang="en-US" sz="2400" dirty="0" err="1"/>
              <a:t>cwd</a:t>
            </a:r>
            <a:r>
              <a:rPr lang="en-US" sz="2400" dirty="0"/>
              <a:t> '/</a:t>
            </a:r>
            <a:r>
              <a:rPr lang="en-US" sz="2400" dirty="0" err="1"/>
              <a:t>tmp</a:t>
            </a:r>
            <a:r>
              <a:rPr lang="en-US" sz="2400" dirty="0"/>
              <a:t>/ruby-2.5.1'</a:t>
            </a:r>
          </a:p>
          <a:p>
            <a:r>
              <a:rPr lang="en-US" sz="2400" dirty="0"/>
              <a:t>  command './configure &amp;&amp; make &amp;&amp; make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/local/bin/ruby') }</a:t>
            </a:r>
          </a:p>
          <a:p>
            <a:r>
              <a:rPr lang="en-US" sz="2400" dirty="0"/>
              <a:t>end</a:t>
            </a:r>
          </a:p>
          <a:p>
            <a:endParaRPr lang="en-US" sz="2400" dirty="0"/>
          </a:p>
          <a:p>
            <a:r>
              <a:rPr lang="en-US" sz="2400" dirty="0"/>
              <a:t>execute 'install bundler' do</a:t>
            </a:r>
          </a:p>
          <a:p>
            <a:r>
              <a:rPr lang="en-US" sz="2400" dirty="0"/>
              <a:t>  command '/</a:t>
            </a:r>
            <a:r>
              <a:rPr lang="en-US" sz="2400" dirty="0" err="1"/>
              <a:t>usr</a:t>
            </a:r>
            <a:r>
              <a:rPr lang="en-US" sz="2400" dirty="0"/>
              <a:t>/local/bin/gem install bundler'</a:t>
            </a:r>
          </a:p>
          <a:p>
            <a:r>
              <a:rPr lang="en-US" sz="2400" dirty="0"/>
              <a:t>  </a:t>
            </a:r>
            <a:r>
              <a:rPr lang="en-US" sz="2400" dirty="0" err="1"/>
              <a:t>not_if</a:t>
            </a:r>
            <a:r>
              <a:rPr lang="en-US" sz="2400" dirty="0"/>
              <a:t> { </a:t>
            </a:r>
            <a:r>
              <a:rPr lang="en-US" sz="2400" dirty="0" err="1"/>
              <a:t>File.exist</a:t>
            </a:r>
            <a:r>
              <a:rPr lang="en-US" sz="2400" dirty="0"/>
              <a:t>?('/</a:t>
            </a:r>
            <a:r>
              <a:rPr lang="en-US" sz="2400" dirty="0" err="1"/>
              <a:t>usr</a:t>
            </a:r>
            <a:r>
              <a:rPr lang="en-US" sz="2400" dirty="0"/>
              <a:t>/local/bin/bundle') }</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228838869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a:bodyPr>
          <a:lstStyle/>
          <a:p>
            <a:r>
              <a:rPr lang="en-US" sz="2400" dirty="0"/>
              <a:t>execute 'bundle install'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a:t>
            </a:r>
            <a:r>
              <a:rPr lang="en-US" sz="2400" dirty="0" err="1"/>
              <a:t>usr</a:t>
            </a:r>
            <a:r>
              <a:rPr lang="en-US" sz="2400" dirty="0"/>
              <a:t>/local/bin/bundle install'</a:t>
            </a:r>
          </a:p>
          <a:p>
            <a:r>
              <a:rPr lang="en-US" sz="2400" dirty="0"/>
              <a:t>  </a:t>
            </a:r>
            <a:r>
              <a:rPr lang="en-US" sz="2400" dirty="0" err="1"/>
              <a:t>not_if</a:t>
            </a:r>
            <a:r>
              <a:rPr lang="en-US" sz="2400" dirty="0"/>
              <a:t> { </a:t>
            </a:r>
            <a:r>
              <a:rPr lang="en-US" sz="2400" dirty="0" err="1"/>
              <a:t>File.exist</a:t>
            </a:r>
            <a:r>
              <a:rPr lang="en-US" sz="2400" dirty="0"/>
              <a:t>?('/</a:t>
            </a:r>
            <a:r>
              <a:rPr lang="en-US" sz="2400" dirty="0" err="1"/>
              <a:t>srv</a:t>
            </a:r>
            <a:r>
              <a:rPr lang="en-US" sz="2400" dirty="0"/>
              <a:t>/specter/</a:t>
            </a:r>
            <a:r>
              <a:rPr lang="en-US" sz="2400" dirty="0" err="1"/>
              <a:t>Gemfile.lock</a:t>
            </a:r>
            <a:r>
              <a:rPr lang="en-US" sz="2400" dirty="0"/>
              <a:t>') }</a:t>
            </a:r>
          </a:p>
          <a:p>
            <a:r>
              <a:rPr lang="en-US" sz="2400" dirty="0"/>
              <a:t>end</a:t>
            </a:r>
          </a:p>
          <a:p>
            <a:endParaRPr lang="en-US" sz="2400" dirty="0"/>
          </a:p>
          <a:p>
            <a:r>
              <a:rPr lang="en-US" sz="2400" dirty="0"/>
              <a:t>execute 'database migration' do</a:t>
            </a:r>
          </a:p>
          <a:p>
            <a:r>
              <a:rPr lang="en-US" sz="2400" dirty="0"/>
              <a:t>  </a:t>
            </a:r>
            <a:r>
              <a:rPr lang="en-US" sz="2400" dirty="0" err="1"/>
              <a:t>cwd</a:t>
            </a:r>
            <a:r>
              <a:rPr lang="en-US" sz="2400" dirty="0"/>
              <a:t> '/</a:t>
            </a:r>
            <a:r>
              <a:rPr lang="en-US" sz="2400" dirty="0" err="1"/>
              <a:t>srv</a:t>
            </a:r>
            <a:r>
              <a:rPr lang="en-US" sz="2400" dirty="0"/>
              <a:t>/specter'</a:t>
            </a:r>
          </a:p>
          <a:p>
            <a:r>
              <a:rPr lang="en-US" sz="2400" dirty="0"/>
              <a:t>  command 'rake migrate'</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54220119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6E32-C33B-7F49-BD05-0F30A8A9CC4D}"/>
              </a:ext>
            </a:extLst>
          </p:cNvPr>
          <p:cNvSpPr>
            <a:spLocks noGrp="1"/>
          </p:cNvSpPr>
          <p:nvPr>
            <p:ph type="title"/>
          </p:nvPr>
        </p:nvSpPr>
        <p:spPr/>
        <p:txBody>
          <a:bodyPr/>
          <a:lstStyle/>
          <a:p>
            <a:r>
              <a:rPr lang="en-US" dirty="0"/>
              <a:t>First Service's Default Recipe</a:t>
            </a:r>
          </a:p>
        </p:txBody>
      </p:sp>
      <p:sp>
        <p:nvSpPr>
          <p:cNvPr id="3" name="Content Placeholder 2">
            <a:extLst>
              <a:ext uri="{FF2B5EF4-FFF2-40B4-BE49-F238E27FC236}">
                <a16:creationId xmlns:a16="http://schemas.microsoft.com/office/drawing/2014/main" id="{AA517D1B-54E4-224B-80D2-A16E6791CB93}"/>
              </a:ext>
            </a:extLst>
          </p:cNvPr>
          <p:cNvSpPr>
            <a:spLocks noGrp="1"/>
          </p:cNvSpPr>
          <p:nvPr>
            <p:ph sz="quarter" idx="10"/>
          </p:nvPr>
        </p:nvSpPr>
        <p:spPr/>
        <p:txBody>
          <a:bodyPr>
            <a:normAutofit fontScale="70000" lnSpcReduction="20000"/>
          </a:bodyPr>
          <a:lstStyle/>
          <a:p>
            <a:r>
              <a:rPr lang="en-US" sz="2400" dirty="0"/>
              <a:t>template '/</a:t>
            </a:r>
            <a:r>
              <a:rPr lang="en-US" sz="2400" dirty="0" err="1"/>
              <a:t>etc</a:t>
            </a:r>
            <a:r>
              <a:rPr lang="en-US" sz="2400" dirty="0"/>
              <a:t>/</a:t>
            </a:r>
            <a:r>
              <a:rPr lang="en-US" sz="2400" dirty="0" err="1"/>
              <a:t>systemd</a:t>
            </a:r>
            <a:r>
              <a:rPr lang="en-US" sz="2400" dirty="0"/>
              <a:t>/system/</a:t>
            </a:r>
            <a:r>
              <a:rPr lang="en-US" sz="2400" dirty="0" err="1"/>
              <a:t>specter.service</a:t>
            </a:r>
            <a:r>
              <a:rPr lang="en-US" sz="2400" dirty="0"/>
              <a:t>' do</a:t>
            </a:r>
          </a:p>
          <a:p>
            <a:r>
              <a:rPr lang="en-US" sz="2400" dirty="0"/>
              <a:t>  source '</a:t>
            </a:r>
            <a:r>
              <a:rPr lang="en-US" sz="2400" dirty="0" err="1"/>
              <a:t>service.erb</a:t>
            </a:r>
            <a:r>
              <a:rPr lang="en-US" sz="2400" dirty="0"/>
              <a:t>'</a:t>
            </a:r>
          </a:p>
          <a:p>
            <a:r>
              <a:rPr lang="en-US" sz="2400" dirty="0"/>
              <a:t>  variables({ </a:t>
            </a:r>
            <a:r>
              <a:rPr lang="en-US" sz="2400" dirty="0" err="1"/>
              <a:t>service_name</a:t>
            </a:r>
            <a:r>
              <a:rPr lang="en-US" sz="2400" dirty="0"/>
              <a:t>: 'specter', </a:t>
            </a:r>
            <a:r>
              <a:rPr lang="en-US" sz="2400" dirty="0" err="1"/>
              <a:t>working_directory</a:t>
            </a:r>
            <a:r>
              <a:rPr lang="en-US" sz="2400" dirty="0"/>
              <a:t>: '/</a:t>
            </a:r>
            <a:r>
              <a:rPr lang="en-US" sz="2400" dirty="0" err="1"/>
              <a:t>srv</a:t>
            </a:r>
            <a:r>
              <a:rPr lang="en-US" sz="2400" dirty="0"/>
              <a:t>/specter' })</a:t>
            </a:r>
          </a:p>
          <a:p>
            <a:r>
              <a:rPr lang="en-US" sz="2400" dirty="0"/>
              <a:t>end</a:t>
            </a:r>
          </a:p>
          <a:p>
            <a:endParaRPr lang="en-US" sz="2400" dirty="0"/>
          </a:p>
          <a:p>
            <a:r>
              <a:rPr lang="en-US" sz="2400" dirty="0"/>
              <a:t>template '/</a:t>
            </a:r>
            <a:r>
              <a:rPr lang="en-US" sz="2400" dirty="0" err="1"/>
              <a:t>srv</a:t>
            </a:r>
            <a:r>
              <a:rPr lang="en-US" sz="2400" dirty="0"/>
              <a:t>/specter/</a:t>
            </a:r>
            <a:r>
              <a:rPr lang="en-US" sz="2400" dirty="0" err="1"/>
              <a:t>start.sh</a:t>
            </a:r>
            <a:r>
              <a:rPr lang="en-US" sz="2400" dirty="0"/>
              <a:t>' do</a:t>
            </a:r>
          </a:p>
          <a:p>
            <a:r>
              <a:rPr lang="en-US" sz="2400" dirty="0"/>
              <a:t>  source '</a:t>
            </a:r>
            <a:r>
              <a:rPr lang="en-US" sz="2400" dirty="0" err="1"/>
              <a:t>start.sh.erb</a:t>
            </a:r>
            <a:r>
              <a:rPr lang="en-US" sz="2400" dirty="0"/>
              <a:t>'</a:t>
            </a:r>
          </a:p>
          <a:p>
            <a:r>
              <a:rPr lang="en-US" sz="2400" dirty="0"/>
              <a:t>  mode '0774'</a:t>
            </a:r>
          </a:p>
          <a:p>
            <a:r>
              <a:rPr lang="en-US" sz="2400" dirty="0"/>
              <a:t>end</a:t>
            </a:r>
          </a:p>
          <a:p>
            <a:endParaRPr lang="en-US" sz="2400" dirty="0"/>
          </a:p>
          <a:p>
            <a:r>
              <a:rPr lang="en-US" sz="2400" dirty="0"/>
              <a:t>template '/</a:t>
            </a:r>
            <a:r>
              <a:rPr lang="en-US" sz="2400" dirty="0" err="1"/>
              <a:t>srv</a:t>
            </a:r>
            <a:r>
              <a:rPr lang="en-US" sz="2400" dirty="0"/>
              <a:t>/specter/</a:t>
            </a:r>
            <a:r>
              <a:rPr lang="en-US" sz="2400" dirty="0" err="1"/>
              <a:t>stop.sh</a:t>
            </a:r>
            <a:r>
              <a:rPr lang="en-US" sz="2400" dirty="0"/>
              <a:t>' do</a:t>
            </a:r>
          </a:p>
          <a:p>
            <a:r>
              <a:rPr lang="en-US" sz="2400" dirty="0"/>
              <a:t>  source '</a:t>
            </a:r>
            <a:r>
              <a:rPr lang="en-US" sz="2400" dirty="0" err="1"/>
              <a:t>stop.sh.erb</a:t>
            </a:r>
            <a:r>
              <a:rPr lang="en-US" sz="2400" dirty="0"/>
              <a:t>'</a:t>
            </a:r>
          </a:p>
          <a:p>
            <a:r>
              <a:rPr lang="en-US" sz="2400" dirty="0"/>
              <a:t>  mode '0774'</a:t>
            </a:r>
          </a:p>
          <a:p>
            <a:r>
              <a:rPr lang="en-US" sz="2400" dirty="0"/>
              <a:t>end</a:t>
            </a:r>
          </a:p>
          <a:p>
            <a:endParaRPr lang="en-US" sz="2400" dirty="0"/>
          </a:p>
          <a:p>
            <a:r>
              <a:rPr lang="en-US" sz="2400" dirty="0"/>
              <a:t>service 'specter' do</a:t>
            </a:r>
          </a:p>
          <a:p>
            <a:r>
              <a:rPr lang="en-US" sz="2400" dirty="0"/>
              <a:t>  action :start</a:t>
            </a:r>
          </a:p>
          <a:p>
            <a:r>
              <a:rPr lang="en-US" sz="2400" dirty="0"/>
              <a:t>end</a:t>
            </a:r>
          </a:p>
        </p:txBody>
      </p:sp>
      <p:sp>
        <p:nvSpPr>
          <p:cNvPr id="4" name="Text Placeholder 3">
            <a:extLst>
              <a:ext uri="{FF2B5EF4-FFF2-40B4-BE49-F238E27FC236}">
                <a16:creationId xmlns:a16="http://schemas.microsoft.com/office/drawing/2014/main" id="{12F3C5CE-EE59-914F-9523-7EDFE8475F67}"/>
              </a:ext>
            </a:extLst>
          </p:cNvPr>
          <p:cNvSpPr>
            <a:spLocks noGrp="1"/>
          </p:cNvSpPr>
          <p:nvPr>
            <p:ph type="body" sz="quarter" idx="11"/>
          </p:nvPr>
        </p:nvSpPr>
        <p:spPr/>
        <p:txBody>
          <a:bodyPr/>
          <a:lstStyle/>
          <a:p>
            <a:r>
              <a:rPr lang="en-US" dirty="0"/>
              <a:t>~/cookbooks/</a:t>
            </a:r>
            <a:r>
              <a:rPr lang="en-US" dirty="0" err="1"/>
              <a:t>ruby_service</a:t>
            </a:r>
            <a:r>
              <a:rPr lang="en-US" dirty="0"/>
              <a:t>/recipes/</a:t>
            </a:r>
            <a:r>
              <a:rPr lang="en-US" dirty="0" err="1"/>
              <a:t>default.rb</a:t>
            </a:r>
            <a:endParaRPr lang="en-US" dirty="0"/>
          </a:p>
        </p:txBody>
      </p:sp>
    </p:spTree>
    <p:extLst>
      <p:ext uri="{BB962C8B-B14F-4D97-AF65-F5344CB8AC3E}">
        <p14:creationId xmlns:p14="http://schemas.microsoft.com/office/powerpoint/2010/main" val="368579135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Objective</a:t>
            </a:r>
          </a:p>
        </p:txBody>
      </p:sp>
      <p:sp>
        <p:nvSpPr>
          <p:cNvPr id="6" name="Subtitle 5">
            <a:extLst>
              <a:ext uri="{FF2B5EF4-FFF2-40B4-BE49-F238E27FC236}">
                <a16:creationId xmlns:a16="http://schemas.microsoft.com/office/drawing/2014/main" id="{F79C95AB-333F-A048-986B-179EEA28D1A0}"/>
              </a:ext>
            </a:extLst>
          </p:cNvPr>
          <p:cNvSpPr>
            <a:spLocks noGrp="1"/>
          </p:cNvSpPr>
          <p:nvPr>
            <p:ph type="subTitle" idx="1"/>
          </p:nvPr>
        </p:nvSpPr>
        <p:spPr/>
        <p:txBody>
          <a:bodyPr/>
          <a:lstStyle/>
          <a:p>
            <a:r>
              <a:rPr lang="en-US" dirty="0"/>
              <a:t>Read through the source code and identify:</a:t>
            </a:r>
          </a:p>
          <a:p>
            <a:endParaRPr lang="en-US" dirty="0"/>
          </a:p>
          <a:p>
            <a:pPr marL="457200" indent="-457200">
              <a:buFont typeface="Arial" panose="020B0604020202020204" pitchFamily="34" charset="0"/>
              <a:buChar char="•"/>
            </a:pPr>
            <a:r>
              <a:rPr lang="en-US" dirty="0"/>
              <a:t>What is this recipe doing?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values are being repeated?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re-usable is this recipe?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What would you test in this recipe?</a:t>
            </a:r>
          </a:p>
        </p:txBody>
      </p:sp>
    </p:spTree>
    <p:extLst>
      <p:ext uri="{BB962C8B-B14F-4D97-AF65-F5344CB8AC3E}">
        <p14:creationId xmlns:p14="http://schemas.microsoft.com/office/powerpoint/2010/main" val="52797236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21385873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326-D4B8-9E43-9E4D-325170E0F4A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FAA5D9BF-5B10-F94C-830E-D5075E36C5BD}"/>
              </a:ext>
            </a:extLst>
          </p:cNvPr>
          <p:cNvSpPr>
            <a:spLocks noGrp="1"/>
          </p:cNvSpPr>
          <p:nvPr>
            <p:ph type="body" sz="quarter" idx="12"/>
          </p:nvPr>
        </p:nvSpPr>
        <p:spPr>
          <a:xfrm>
            <a:off x="650040" y="1856198"/>
            <a:ext cx="14898624" cy="5794668"/>
          </a:xfrm>
        </p:spPr>
        <p:txBody>
          <a:bodyPr/>
          <a:lstStyle/>
          <a:p>
            <a:r>
              <a:rPr lang="en-US" dirty="0"/>
              <a:t>...You will build a cookbook in a test-driven approach with </a:t>
            </a:r>
            <a:r>
              <a:rPr lang="en-US" dirty="0" err="1"/>
              <a:t>InSpec</a:t>
            </a:r>
            <a:r>
              <a:rPr lang="en-US" dirty="0"/>
              <a:t>, extract the </a:t>
            </a:r>
            <a:r>
              <a:rPr lang="en-US" dirty="0" err="1"/>
              <a:t>InSpec</a:t>
            </a:r>
            <a:r>
              <a:rPr lang="en-US" dirty="0"/>
              <a:t> tests/controls into a </a:t>
            </a:r>
            <a:r>
              <a:rPr lang="en-US" dirty="0" err="1"/>
              <a:t>InSpec</a:t>
            </a:r>
            <a:r>
              <a:rPr lang="en-US" dirty="0"/>
              <a:t> profile, use the </a:t>
            </a:r>
            <a:r>
              <a:rPr lang="en-US" dirty="0" err="1"/>
              <a:t>InSpec</a:t>
            </a:r>
            <a:r>
              <a:rPr lang="en-US" dirty="0"/>
              <a:t> profile to test another cookbook, use the </a:t>
            </a:r>
            <a:r>
              <a:rPr lang="en-US" dirty="0" err="1"/>
              <a:t>InSpec</a:t>
            </a:r>
            <a:r>
              <a:rPr lang="en-US" dirty="0"/>
              <a:t> profile to scan non-nodes (agent-less), and finally use the </a:t>
            </a:r>
            <a:r>
              <a:rPr lang="en-US" dirty="0" err="1"/>
              <a:t>InSpec</a:t>
            </a:r>
            <a:r>
              <a:rPr lang="en-US" dirty="0"/>
              <a:t> profile with the Chef Audit cookbook to run on nodes (chef-client agent). </a:t>
            </a:r>
          </a:p>
        </p:txBody>
      </p:sp>
    </p:spTree>
    <p:extLst>
      <p:ext uri="{BB962C8B-B14F-4D97-AF65-F5344CB8AC3E}">
        <p14:creationId xmlns:p14="http://schemas.microsoft.com/office/powerpoint/2010/main" val="379694132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Chef Resources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594267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Notifications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51946641"/>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88A-76FE-7A40-ABD1-2F04707850B9}"/>
              </a:ext>
            </a:extLst>
          </p:cNvPr>
          <p:cNvSpPr>
            <a:spLocks noGrp="1"/>
          </p:cNvSpPr>
          <p:nvPr>
            <p:ph type="ctrTitle"/>
          </p:nvPr>
        </p:nvSpPr>
        <p:spPr/>
        <p:txBody>
          <a:bodyPr>
            <a:normAutofit fontScale="90000"/>
          </a:bodyPr>
          <a:lstStyle/>
          <a:p>
            <a:r>
              <a:rPr lang="en-US" dirty="0"/>
              <a:t>Guards</a:t>
            </a:r>
          </a:p>
        </p:txBody>
      </p:sp>
      <p:sp>
        <p:nvSpPr>
          <p:cNvPr id="3" name="Subtitle 2">
            <a:extLst>
              <a:ext uri="{FF2B5EF4-FFF2-40B4-BE49-F238E27FC236}">
                <a16:creationId xmlns:a16="http://schemas.microsoft.com/office/drawing/2014/main" id="{27CA4439-5368-1C44-B431-E8F088B20C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424071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D6B8-55A2-E94B-9072-789FCD087CB7}"/>
              </a:ext>
            </a:extLst>
          </p:cNvPr>
          <p:cNvSpPr>
            <a:spLocks noGrp="1"/>
          </p:cNvSpPr>
          <p:nvPr>
            <p:ph type="ctrTitle"/>
          </p:nvPr>
        </p:nvSpPr>
        <p:spPr/>
        <p:txBody>
          <a:bodyPr>
            <a:normAutofit fontScale="90000"/>
          </a:bodyPr>
          <a:lstStyle/>
          <a:p>
            <a:r>
              <a:rPr lang="en-US" dirty="0"/>
              <a:t>Don't Repeat Yourself (DRY)</a:t>
            </a:r>
          </a:p>
        </p:txBody>
      </p:sp>
      <p:sp>
        <p:nvSpPr>
          <p:cNvPr id="3" name="Subtitle 2">
            <a:extLst>
              <a:ext uri="{FF2B5EF4-FFF2-40B4-BE49-F238E27FC236}">
                <a16:creationId xmlns:a16="http://schemas.microsoft.com/office/drawing/2014/main" id="{B3D3BA36-E115-7C42-AE6F-5489D0CD6381}"/>
              </a:ext>
            </a:extLst>
          </p:cNvPr>
          <p:cNvSpPr>
            <a:spLocks noGrp="1"/>
          </p:cNvSpPr>
          <p:nvPr>
            <p:ph type="subTitle" idx="1"/>
          </p:nvPr>
        </p:nvSpPr>
        <p:spPr/>
        <p:txBody>
          <a:bodyPr/>
          <a:lstStyle/>
          <a:p>
            <a:r>
              <a:rPr lang="en-US" dirty="0"/>
              <a:t>The DRY principle is stated as "Every piece of knowledge must have a single, unambiguous, authoritative representation within a system"</a:t>
            </a:r>
          </a:p>
          <a:p>
            <a:pPr algn="r"/>
            <a:r>
              <a:rPr lang="en-US" dirty="0"/>
              <a:t>~Wikipedia</a:t>
            </a:r>
          </a:p>
        </p:txBody>
      </p:sp>
    </p:spTree>
    <p:extLst>
      <p:ext uri="{BB962C8B-B14F-4D97-AF65-F5344CB8AC3E}">
        <p14:creationId xmlns:p14="http://schemas.microsoft.com/office/powerpoint/2010/main" val="111376066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A1C8-891A-2543-BE54-337AC370F55F}"/>
              </a:ext>
            </a:extLst>
          </p:cNvPr>
          <p:cNvSpPr>
            <a:spLocks noGrp="1"/>
          </p:cNvSpPr>
          <p:nvPr>
            <p:ph type="title"/>
          </p:nvPr>
        </p:nvSpPr>
        <p:spPr/>
        <p:txBody>
          <a:bodyPr/>
          <a:lstStyle/>
          <a:p>
            <a:r>
              <a:rPr lang="en-US" dirty="0"/>
              <a:t>Repetition within a Recipe</a:t>
            </a:r>
          </a:p>
        </p:txBody>
      </p:sp>
      <p:sp>
        <p:nvSpPr>
          <p:cNvPr id="3" name="Content Placeholder 2">
            <a:extLst>
              <a:ext uri="{FF2B5EF4-FFF2-40B4-BE49-F238E27FC236}">
                <a16:creationId xmlns:a16="http://schemas.microsoft.com/office/drawing/2014/main" id="{2AF6CA5B-5330-FA4E-9BD0-ED9C5FCDD3D0}"/>
              </a:ext>
            </a:extLst>
          </p:cNvPr>
          <p:cNvSpPr>
            <a:spLocks noGrp="1"/>
          </p:cNvSpPr>
          <p:nvPr>
            <p:ph sz="quarter" idx="10"/>
          </p:nvPr>
        </p:nvSpPr>
        <p:spPr>
          <a:xfrm>
            <a:off x="609914" y="1348277"/>
            <a:ext cx="8566743" cy="6678417"/>
          </a:xfrm>
        </p:spPr>
        <p:txBody>
          <a:bodyPr>
            <a:normAutofit/>
          </a:bodyPr>
          <a:lstStyle/>
          <a:p>
            <a:r>
              <a:rPr lang="en-US" sz="2000" dirty="0"/>
              <a:t>directory '/</a:t>
            </a:r>
            <a:r>
              <a:rPr lang="en-US" sz="2000" dirty="0" err="1"/>
              <a:t>srv</a:t>
            </a:r>
            <a:r>
              <a:rPr lang="en-US" sz="2000" dirty="0"/>
              <a:t>'</a:t>
            </a:r>
          </a:p>
          <a:p>
            <a:endParaRPr lang="en-US" sz="2000" dirty="0"/>
          </a:p>
          <a:p>
            <a:r>
              <a:rPr lang="en-US" sz="2000" dirty="0" err="1"/>
              <a:t>cookbook_file</a:t>
            </a:r>
            <a:r>
              <a:rPr lang="en-US" sz="2000" dirty="0"/>
              <a:t> '/</a:t>
            </a:r>
            <a:r>
              <a:rPr lang="en-US" sz="2000" dirty="0" err="1"/>
              <a:t>srv</a:t>
            </a:r>
            <a:r>
              <a:rPr lang="en-US" sz="2000" dirty="0"/>
              <a:t>/</a:t>
            </a:r>
            <a:r>
              <a:rPr lang="en-US" sz="2000" dirty="0" err="1"/>
              <a:t>specter.zip</a:t>
            </a:r>
            <a:r>
              <a:rPr lang="en-US" sz="2000" dirty="0"/>
              <a:t>' do</a:t>
            </a:r>
          </a:p>
          <a:p>
            <a:r>
              <a:rPr lang="en-US" sz="2000" dirty="0"/>
              <a:t>  source '</a:t>
            </a:r>
            <a:r>
              <a:rPr lang="en-US" sz="2000" dirty="0" err="1"/>
              <a:t>specter.zip</a:t>
            </a:r>
            <a:r>
              <a:rPr lang="en-US" sz="2000" dirty="0"/>
              <a:t>'</a:t>
            </a:r>
          </a:p>
          <a:p>
            <a:r>
              <a:rPr lang="en-US" sz="2000" dirty="0"/>
              <a:t>  notifies :run, 'execute[</a:t>
            </a:r>
            <a:r>
              <a:rPr lang="en-US" sz="2000" dirty="0" err="1"/>
              <a:t>extract_site</a:t>
            </a:r>
            <a:r>
              <a:rPr lang="en-US" sz="2000" dirty="0"/>
              <a:t>]', :immediately</a:t>
            </a:r>
          </a:p>
          <a:p>
            <a:r>
              <a:rPr lang="en-US" sz="2000" dirty="0"/>
              <a:t>end</a:t>
            </a:r>
          </a:p>
          <a:p>
            <a:endParaRPr lang="en-US" sz="2000" dirty="0"/>
          </a:p>
          <a:p>
            <a:r>
              <a:rPr lang="en-US" sz="2000" dirty="0"/>
              <a:t>execute '</a:t>
            </a:r>
            <a:r>
              <a:rPr lang="en-US" sz="2000" dirty="0" err="1"/>
              <a:t>extract_site</a:t>
            </a:r>
            <a:r>
              <a:rPr lang="en-US" sz="2000" dirty="0"/>
              <a:t>' do</a:t>
            </a:r>
          </a:p>
          <a:p>
            <a:r>
              <a:rPr lang="en-US" sz="2000" dirty="0"/>
              <a:t>  </a:t>
            </a:r>
            <a:r>
              <a:rPr lang="en-US" sz="2000" dirty="0" err="1"/>
              <a:t>cwd</a:t>
            </a:r>
            <a:r>
              <a:rPr lang="en-US" sz="2000" dirty="0"/>
              <a:t> '/</a:t>
            </a:r>
            <a:r>
              <a:rPr lang="en-US" sz="2000" dirty="0" err="1"/>
              <a:t>srv</a:t>
            </a:r>
            <a:r>
              <a:rPr lang="en-US" sz="2000" dirty="0"/>
              <a:t>'</a:t>
            </a:r>
          </a:p>
          <a:p>
            <a:r>
              <a:rPr lang="en-US" sz="2000" dirty="0"/>
              <a:t>  command 'unzip </a:t>
            </a:r>
            <a:r>
              <a:rPr lang="en-US" sz="2000" dirty="0" err="1"/>
              <a:t>specter.zip</a:t>
            </a:r>
            <a:r>
              <a:rPr lang="en-US" sz="2000" dirty="0"/>
              <a:t>'</a:t>
            </a:r>
          </a:p>
          <a:p>
            <a:r>
              <a:rPr lang="en-US" sz="2000" dirty="0"/>
              <a:t>  </a:t>
            </a:r>
            <a:r>
              <a:rPr lang="en-US" sz="2000" dirty="0" err="1"/>
              <a:t>not_if</a:t>
            </a:r>
            <a:r>
              <a:rPr lang="en-US" sz="2000" dirty="0"/>
              <a:t> { </a:t>
            </a:r>
            <a:r>
              <a:rPr lang="en-US" sz="2000" dirty="0" err="1"/>
              <a:t>File.exist</a:t>
            </a:r>
            <a:r>
              <a:rPr lang="en-US" sz="2000" dirty="0"/>
              <a:t>?('/</a:t>
            </a:r>
            <a:r>
              <a:rPr lang="en-US" sz="2000" dirty="0" err="1"/>
              <a:t>srv</a:t>
            </a:r>
            <a:r>
              <a:rPr lang="en-US" sz="2000" dirty="0"/>
              <a:t>/specter') }</a:t>
            </a:r>
          </a:p>
          <a:p>
            <a:r>
              <a:rPr lang="en-US" sz="2000" dirty="0"/>
              <a:t>  action :nothing</a:t>
            </a:r>
          </a:p>
          <a:p>
            <a:r>
              <a:rPr lang="en-US" sz="2000" dirty="0"/>
              <a:t>end</a:t>
            </a:r>
          </a:p>
        </p:txBody>
      </p:sp>
      <p:sp>
        <p:nvSpPr>
          <p:cNvPr id="4" name="Content Placeholder 3">
            <a:extLst>
              <a:ext uri="{FF2B5EF4-FFF2-40B4-BE49-F238E27FC236}">
                <a16:creationId xmlns:a16="http://schemas.microsoft.com/office/drawing/2014/main" id="{2EEE81B6-309A-E74A-865F-B546EBF25F05}"/>
              </a:ext>
            </a:extLst>
          </p:cNvPr>
          <p:cNvSpPr>
            <a:spLocks noGrp="1"/>
          </p:cNvSpPr>
          <p:nvPr>
            <p:ph sz="quarter" idx="12"/>
          </p:nvPr>
        </p:nvSpPr>
        <p:spPr>
          <a:xfrm>
            <a:off x="9503229" y="1348277"/>
            <a:ext cx="6041571" cy="6678417"/>
          </a:xfrm>
        </p:spPr>
        <p:txBody>
          <a:bodyPr anchor="ctr"/>
          <a:lstStyle/>
          <a:p>
            <a:r>
              <a:rPr lang="en-US" dirty="0"/>
              <a:t>What concepts are being expressed as parameters?</a:t>
            </a:r>
          </a:p>
          <a:p>
            <a:endParaRPr lang="en-US" dirty="0"/>
          </a:p>
          <a:p>
            <a:r>
              <a:rPr lang="en-US" dirty="0"/>
              <a:t>How many representations of a concept exist?</a:t>
            </a:r>
          </a:p>
          <a:p>
            <a:endParaRPr lang="en-US" dirty="0"/>
          </a:p>
          <a:p>
            <a:r>
              <a:rPr lang="en-US" dirty="0"/>
              <a:t>Would a change to one of these parameters still allow the system to function as it originally intended?</a:t>
            </a:r>
          </a:p>
        </p:txBody>
      </p:sp>
    </p:spTree>
    <p:extLst>
      <p:ext uri="{BB962C8B-B14F-4D97-AF65-F5344CB8AC3E}">
        <p14:creationId xmlns:p14="http://schemas.microsoft.com/office/powerpoint/2010/main" val="299064293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a:xfrm>
            <a:off x="1671638" y="2294619"/>
            <a:ext cx="12319000" cy="852712"/>
          </a:xfrm>
        </p:spPr>
        <p:txBody>
          <a:bodyPr>
            <a:noAutofit/>
          </a:bodyPr>
          <a:lstStyle/>
          <a:p>
            <a:r>
              <a:rPr lang="en-US" sz="5400" dirty="0"/>
              <a:t>Separation of Concerns</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a:xfrm>
            <a:off x="1671638" y="3271838"/>
            <a:ext cx="12319000" cy="1619139"/>
          </a:xfrm>
        </p:spPr>
        <p:txBody>
          <a:bodyPr/>
          <a:lstStyle/>
          <a:p>
            <a:r>
              <a:rPr lang="en-US" dirty="0"/>
              <a:t>"... is a design principle for separating a computer program into distinct sections, such that each section addresses a separate concern."</a:t>
            </a:r>
          </a:p>
          <a:p>
            <a:pPr algn="r"/>
            <a:r>
              <a:rPr lang="en-US" dirty="0"/>
              <a:t>~ Wikipedia</a:t>
            </a:r>
          </a:p>
        </p:txBody>
      </p:sp>
    </p:spTree>
    <p:extLst>
      <p:ext uri="{BB962C8B-B14F-4D97-AF65-F5344CB8AC3E}">
        <p14:creationId xmlns:p14="http://schemas.microsoft.com/office/powerpoint/2010/main" val="37382596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ctrTitle"/>
          </p:nvPr>
        </p:nvSpPr>
        <p:spPr>
          <a:xfrm>
            <a:off x="1671638" y="2294619"/>
            <a:ext cx="12319000" cy="852712"/>
          </a:xfrm>
        </p:spPr>
        <p:txBody>
          <a:bodyPr>
            <a:noAutofit/>
          </a:bodyPr>
          <a:lstStyle/>
          <a:p>
            <a:r>
              <a:rPr lang="en-US" sz="5400" dirty="0"/>
              <a:t>Single Responsibility Principle</a:t>
            </a:r>
          </a:p>
        </p:txBody>
      </p:sp>
      <p:sp>
        <p:nvSpPr>
          <p:cNvPr id="3" name="Subtitle 2">
            <a:extLst>
              <a:ext uri="{FF2B5EF4-FFF2-40B4-BE49-F238E27FC236}">
                <a16:creationId xmlns:a16="http://schemas.microsoft.com/office/drawing/2014/main" id="{7CB55505-F604-2B45-9089-34C21D722583}"/>
              </a:ext>
            </a:extLst>
          </p:cNvPr>
          <p:cNvSpPr>
            <a:spLocks noGrp="1"/>
          </p:cNvSpPr>
          <p:nvPr>
            <p:ph type="subTitle" idx="1"/>
          </p:nvPr>
        </p:nvSpPr>
        <p:spPr>
          <a:xfrm>
            <a:off x="1671638" y="3271838"/>
            <a:ext cx="12319000" cy="2440564"/>
          </a:xfrm>
        </p:spPr>
        <p:txBody>
          <a:bodyPr/>
          <a:lstStyle/>
          <a:p>
            <a:r>
              <a:rPr lang="en-US" dirty="0">
                <a:latin typeface="Raleway-v4020" pitchFamily="2" charset="77"/>
              </a:rPr>
              <a:t>"...every module should have responsibility over a single part of the functionality provided by the software, and that responsibility should be entirely encapsulated by the module. Robert C. Martin expresses the principle as, </a:t>
            </a:r>
            <a:r>
              <a:rPr lang="en-US" i="1" dirty="0">
                <a:latin typeface="Raleway-v4020" pitchFamily="2" charset="77"/>
              </a:rPr>
              <a:t>"A class should have only one reason to change."</a:t>
            </a:r>
            <a:r>
              <a:rPr lang="en-US" dirty="0">
                <a:latin typeface="Raleway-v4020" pitchFamily="2" charset="77"/>
              </a:rPr>
              <a:t>"</a:t>
            </a:r>
          </a:p>
          <a:p>
            <a:pPr algn="r"/>
            <a:r>
              <a:rPr lang="en-US" dirty="0">
                <a:latin typeface="Raleway-v4020" pitchFamily="2" charset="77"/>
              </a:rPr>
              <a:t>~ Wikipedia</a:t>
            </a:r>
          </a:p>
        </p:txBody>
      </p:sp>
      <p:sp>
        <p:nvSpPr>
          <p:cNvPr id="5" name="Title 1">
            <a:extLst>
              <a:ext uri="{FF2B5EF4-FFF2-40B4-BE49-F238E27FC236}">
                <a16:creationId xmlns:a16="http://schemas.microsoft.com/office/drawing/2014/main" id="{00C42A47-BFD9-F940-84C6-CBF72943B259}"/>
              </a:ext>
            </a:extLst>
          </p:cNvPr>
          <p:cNvSpPr txBox="1">
            <a:spLocks/>
          </p:cNvSpPr>
          <p:nvPr/>
        </p:nvSpPr>
        <p:spPr bwMode="white">
          <a:xfrm>
            <a:off x="1671638" y="4859690"/>
            <a:ext cx="12319000"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i="0" kern="1200" spc="0" baseline="0">
                <a:ln w="3175">
                  <a:noFill/>
                </a:ln>
                <a:solidFill>
                  <a:schemeClr val="accent1"/>
                </a:solidFill>
                <a:latin typeface="Raleway-v4020 Regular"/>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endParaRPr lang="en-US" sz="5400" dirty="0"/>
          </a:p>
        </p:txBody>
      </p:sp>
      <p:sp>
        <p:nvSpPr>
          <p:cNvPr id="6" name="TextBox 5">
            <a:extLst>
              <a:ext uri="{FF2B5EF4-FFF2-40B4-BE49-F238E27FC236}">
                <a16:creationId xmlns:a16="http://schemas.microsoft.com/office/drawing/2014/main" id="{E3B3209F-A411-6443-8430-263348A3C0CD}"/>
              </a:ext>
            </a:extLst>
          </p:cNvPr>
          <p:cNvSpPr txBox="1"/>
          <p:nvPr/>
        </p:nvSpPr>
        <p:spPr bwMode="white">
          <a:xfrm>
            <a:off x="1671638" y="5850711"/>
            <a:ext cx="12685630" cy="2177010"/>
          </a:xfrm>
          <a:prstGeom prst="rect">
            <a:avLst/>
          </a:prstGeom>
        </p:spPr>
        <p:txBody>
          <a:bodyPr vert="horz" wrap="square" lIns="91440" tIns="91440" rIns="91440" bIns="91440" rtlCol="0">
            <a:normAutofit/>
          </a:bodyPr>
          <a:lstStyle/>
          <a:p>
            <a:endParaRPr lang="en-US" dirty="0">
              <a:latin typeface="Raleway-v4020" pitchFamily="2" charset="77"/>
            </a:endParaRPr>
          </a:p>
        </p:txBody>
      </p:sp>
    </p:spTree>
    <p:extLst>
      <p:ext uri="{BB962C8B-B14F-4D97-AF65-F5344CB8AC3E}">
        <p14:creationId xmlns:p14="http://schemas.microsoft.com/office/powerpoint/2010/main" val="34058927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title"/>
          </p:nvPr>
        </p:nvSpPr>
        <p:spPr/>
        <p:txBody>
          <a:bodyPr>
            <a:normAutofit/>
          </a:bodyPr>
          <a:lstStyle/>
          <a:p>
            <a:r>
              <a:rPr lang="en-US" dirty="0"/>
              <a:t>Concerns of a Cookbook</a:t>
            </a:r>
          </a:p>
        </p:txBody>
      </p:sp>
      <p:sp>
        <p:nvSpPr>
          <p:cNvPr id="31" name="Right Bracket 30">
            <a:extLst>
              <a:ext uri="{FF2B5EF4-FFF2-40B4-BE49-F238E27FC236}">
                <a16:creationId xmlns:a16="http://schemas.microsoft.com/office/drawing/2014/main" id="{0B6DC7B5-7DD5-F148-A273-676F318EF411}"/>
              </a:ext>
            </a:extLst>
          </p:cNvPr>
          <p:cNvSpPr/>
          <p:nvPr/>
        </p:nvSpPr>
        <p:spPr>
          <a:xfrm flipH="1">
            <a:off x="2680044" y="3912211"/>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57C0FC3C-52F1-FF47-AE75-D6D10F8158F6}"/>
              </a:ext>
            </a:extLst>
          </p:cNvPr>
          <p:cNvSpPr/>
          <p:nvPr/>
        </p:nvSpPr>
        <p:spPr bwMode="auto">
          <a:xfrm>
            <a:off x="609600" y="1677796"/>
            <a:ext cx="5225030" cy="5702497"/>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34" name="Round Diagonal Corner Rectangle 33">
            <a:extLst>
              <a:ext uri="{FF2B5EF4-FFF2-40B4-BE49-F238E27FC236}">
                <a16:creationId xmlns:a16="http://schemas.microsoft.com/office/drawing/2014/main" id="{AF899B84-7D89-C746-8121-113969509229}"/>
              </a:ext>
            </a:extLst>
          </p:cNvPr>
          <p:cNvSpPr/>
          <p:nvPr/>
        </p:nvSpPr>
        <p:spPr bwMode="auto">
          <a:xfrm>
            <a:off x="3112264" y="3912371"/>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35" name="Round Diagonal Corner Rectangle 34">
            <a:extLst>
              <a:ext uri="{FF2B5EF4-FFF2-40B4-BE49-F238E27FC236}">
                <a16:creationId xmlns:a16="http://schemas.microsoft.com/office/drawing/2014/main" id="{F143EDBB-891D-E546-8144-D8907851B92E}"/>
              </a:ext>
            </a:extLst>
          </p:cNvPr>
          <p:cNvSpPr/>
          <p:nvPr/>
        </p:nvSpPr>
        <p:spPr bwMode="auto">
          <a:xfrm>
            <a:off x="3112263" y="5035579"/>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36" name="Round Diagonal Corner Rectangle 35">
            <a:extLst>
              <a:ext uri="{FF2B5EF4-FFF2-40B4-BE49-F238E27FC236}">
                <a16:creationId xmlns:a16="http://schemas.microsoft.com/office/drawing/2014/main" id="{64C6F449-815F-364B-9CD5-773E8D032B10}"/>
              </a:ext>
            </a:extLst>
          </p:cNvPr>
          <p:cNvSpPr/>
          <p:nvPr/>
        </p:nvSpPr>
        <p:spPr bwMode="auto">
          <a:xfrm>
            <a:off x="3112264" y="6158787"/>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37" name="Straight Connector 36">
            <a:extLst>
              <a:ext uri="{FF2B5EF4-FFF2-40B4-BE49-F238E27FC236}">
                <a16:creationId xmlns:a16="http://schemas.microsoft.com/office/drawing/2014/main" id="{E08DABB9-3919-FC49-B17F-8F4F0793D439}"/>
              </a:ext>
            </a:extLst>
          </p:cNvPr>
          <p:cNvCxnSpPr>
            <a:stCxn id="39" idx="1"/>
          </p:cNvCxnSpPr>
          <p:nvPr/>
        </p:nvCxnSpPr>
        <p:spPr>
          <a:xfrm>
            <a:off x="1601529" y="4173989"/>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8A9006B7-2C66-C54F-93BB-F5F4A7D2B58F}"/>
              </a:ext>
            </a:extLst>
          </p:cNvPr>
          <p:cNvCxnSpPr>
            <a:cxnSpLocks/>
          </p:cNvCxnSpPr>
          <p:nvPr/>
        </p:nvCxnSpPr>
        <p:spPr>
          <a:xfrm>
            <a:off x="1601529" y="5554733"/>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Round Diagonal Corner Rectangle 38">
            <a:extLst>
              <a:ext uri="{FF2B5EF4-FFF2-40B4-BE49-F238E27FC236}">
                <a16:creationId xmlns:a16="http://schemas.microsoft.com/office/drawing/2014/main" id="{94A13F5E-F44A-0743-8DF0-BC269051EEAC}"/>
              </a:ext>
            </a:extLst>
          </p:cNvPr>
          <p:cNvSpPr/>
          <p:nvPr/>
        </p:nvSpPr>
        <p:spPr bwMode="auto">
          <a:xfrm>
            <a:off x="741517" y="2593011"/>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40" name="Straight Connector 39">
            <a:extLst>
              <a:ext uri="{FF2B5EF4-FFF2-40B4-BE49-F238E27FC236}">
                <a16:creationId xmlns:a16="http://schemas.microsoft.com/office/drawing/2014/main" id="{BC2F4BED-E31F-0F48-AB3C-9AB47C29802F}"/>
              </a:ext>
            </a:extLst>
          </p:cNvPr>
          <p:cNvCxnSpPr/>
          <p:nvPr/>
        </p:nvCxnSpPr>
        <p:spPr>
          <a:xfrm>
            <a:off x="919930" y="3313986"/>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525CEC8E-2543-A346-B2DB-2B26A518A872}"/>
              </a:ext>
            </a:extLst>
          </p:cNvPr>
          <p:cNvCxnSpPr/>
          <p:nvPr/>
        </p:nvCxnSpPr>
        <p:spPr>
          <a:xfrm>
            <a:off x="919930" y="3590373"/>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42FA45DB-4F33-CE42-A535-4270EC712A95}"/>
              </a:ext>
            </a:extLst>
          </p:cNvPr>
          <p:cNvCxnSpPr/>
          <p:nvPr/>
        </p:nvCxnSpPr>
        <p:spPr>
          <a:xfrm>
            <a:off x="919930" y="3838345"/>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8FCFF29-6E8B-DE41-AD7A-1A4BF24C2A27}"/>
              </a:ext>
            </a:extLst>
          </p:cNvPr>
          <p:cNvSpPr txBox="1"/>
          <p:nvPr/>
        </p:nvSpPr>
        <p:spPr bwMode="white">
          <a:xfrm>
            <a:off x="6460178" y="1677795"/>
            <a:ext cx="8265226" cy="5702497"/>
          </a:xfrm>
          <a:prstGeom prst="rect">
            <a:avLst/>
          </a:prstGeom>
        </p:spPr>
        <p:txBody>
          <a:bodyPr vert="horz" wrap="square" lIns="91440" tIns="91440" rIns="91440" bIns="91440" rtlCol="0" anchor="ctr">
            <a:normAutofit/>
          </a:bodyPr>
          <a:lstStyle/>
          <a:p>
            <a:pPr algn="l"/>
            <a:r>
              <a:rPr lang="en-US" sz="4000" dirty="0">
                <a:latin typeface="Raleway-v4020" pitchFamily="2" charset="77"/>
              </a:rPr>
              <a:t>What would be the comment you write above a resource or group of resources to describe its purpose?</a:t>
            </a:r>
          </a:p>
        </p:txBody>
      </p:sp>
    </p:spTree>
    <p:extLst>
      <p:ext uri="{BB962C8B-B14F-4D97-AF65-F5344CB8AC3E}">
        <p14:creationId xmlns:p14="http://schemas.microsoft.com/office/powerpoint/2010/main" val="202095623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4350-23A6-A94C-81A1-8D2C81BCFF4B}"/>
              </a:ext>
            </a:extLst>
          </p:cNvPr>
          <p:cNvSpPr>
            <a:spLocks noGrp="1"/>
          </p:cNvSpPr>
          <p:nvPr>
            <p:ph type="ctrTitle"/>
          </p:nvPr>
        </p:nvSpPr>
        <p:spPr/>
        <p:txBody>
          <a:bodyPr>
            <a:normAutofit fontScale="90000"/>
          </a:bodyPr>
          <a:lstStyle/>
          <a:p>
            <a:r>
              <a:rPr lang="en-US" dirty="0"/>
              <a:t>Reusability</a:t>
            </a:r>
          </a:p>
        </p:txBody>
      </p:sp>
      <p:sp>
        <p:nvSpPr>
          <p:cNvPr id="3" name="Subtitle 2">
            <a:extLst>
              <a:ext uri="{FF2B5EF4-FFF2-40B4-BE49-F238E27FC236}">
                <a16:creationId xmlns:a16="http://schemas.microsoft.com/office/drawing/2014/main" id="{ADD2B269-1ADC-9D4A-9061-D47D6B7A808C}"/>
              </a:ext>
            </a:extLst>
          </p:cNvPr>
          <p:cNvSpPr>
            <a:spLocks noGrp="1"/>
          </p:cNvSpPr>
          <p:nvPr>
            <p:ph type="subTitle" idx="1"/>
          </p:nvPr>
        </p:nvSpPr>
        <p:spPr>
          <a:xfrm>
            <a:off x="1671638" y="3271839"/>
            <a:ext cx="12319000" cy="1608920"/>
          </a:xfrm>
        </p:spPr>
        <p:txBody>
          <a:bodyPr/>
          <a:lstStyle/>
          <a:p>
            <a:r>
              <a:rPr lang="en-US" dirty="0"/>
              <a:t>Code reuse, also called software reuse, is the use of existing software, or software knowledge, to build new software.</a:t>
            </a:r>
          </a:p>
          <a:p>
            <a:pPr algn="r"/>
            <a:r>
              <a:rPr lang="en-US" dirty="0"/>
              <a:t>~ Wikipedia</a:t>
            </a:r>
          </a:p>
        </p:txBody>
      </p:sp>
    </p:spTree>
    <p:extLst>
      <p:ext uri="{BB962C8B-B14F-4D97-AF65-F5344CB8AC3E}">
        <p14:creationId xmlns:p14="http://schemas.microsoft.com/office/powerpoint/2010/main" val="407204962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CC83-220F-744B-9B46-8A5EB1DAB72E}"/>
              </a:ext>
            </a:extLst>
          </p:cNvPr>
          <p:cNvSpPr>
            <a:spLocks noGrp="1"/>
          </p:cNvSpPr>
          <p:nvPr>
            <p:ph type="title"/>
          </p:nvPr>
        </p:nvSpPr>
        <p:spPr>
          <a:xfrm>
            <a:off x="609600" y="304800"/>
            <a:ext cx="14935200" cy="828675"/>
          </a:xfrm>
        </p:spPr>
        <p:txBody>
          <a:bodyPr/>
          <a:lstStyle/>
          <a:p>
            <a:r>
              <a:rPr lang="en-US" dirty="0"/>
              <a:t>Reusability with Cookbooks</a:t>
            </a:r>
          </a:p>
        </p:txBody>
      </p:sp>
      <p:grpSp>
        <p:nvGrpSpPr>
          <p:cNvPr id="34" name="Group 33">
            <a:extLst>
              <a:ext uri="{FF2B5EF4-FFF2-40B4-BE49-F238E27FC236}">
                <a16:creationId xmlns:a16="http://schemas.microsoft.com/office/drawing/2014/main" id="{1CE5B964-B9DF-9348-A9EE-CFD3D99FD57B}"/>
              </a:ext>
            </a:extLst>
          </p:cNvPr>
          <p:cNvGrpSpPr/>
          <p:nvPr/>
        </p:nvGrpSpPr>
        <p:grpSpPr>
          <a:xfrm>
            <a:off x="2403167" y="1900052"/>
            <a:ext cx="11181811" cy="5529675"/>
            <a:chOff x="2486294" y="1531917"/>
            <a:chExt cx="11181811" cy="5529675"/>
          </a:xfrm>
        </p:grpSpPr>
        <p:sp>
          <p:nvSpPr>
            <p:cNvPr id="4" name="Right Bracket 3">
              <a:extLst>
                <a:ext uri="{FF2B5EF4-FFF2-40B4-BE49-F238E27FC236}">
                  <a16:creationId xmlns:a16="http://schemas.microsoft.com/office/drawing/2014/main" id="{7EB5CFF4-C534-1841-A22D-6E463A557882}"/>
                </a:ext>
              </a:extLst>
            </p:cNvPr>
            <p:cNvSpPr/>
            <p:nvPr/>
          </p:nvSpPr>
          <p:spPr>
            <a:xfrm flipH="1">
              <a:off x="4569710" y="3593510"/>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72444866-FDF6-2847-A976-0F49BAB32C9A}"/>
                </a:ext>
              </a:extLst>
            </p:cNvPr>
            <p:cNvSpPr/>
            <p:nvPr/>
          </p:nvSpPr>
          <p:spPr bwMode="auto">
            <a:xfrm>
              <a:off x="2486294" y="1531917"/>
              <a:ext cx="5152082" cy="5529675"/>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7" name="Round Diagonal Corner Rectangle 6">
              <a:extLst>
                <a:ext uri="{FF2B5EF4-FFF2-40B4-BE49-F238E27FC236}">
                  <a16:creationId xmlns:a16="http://schemas.microsoft.com/office/drawing/2014/main" id="{FCC07C12-7316-FC4D-9DB7-08D410636DFC}"/>
                </a:ext>
              </a:extLst>
            </p:cNvPr>
            <p:cNvSpPr/>
            <p:nvPr/>
          </p:nvSpPr>
          <p:spPr bwMode="auto">
            <a:xfrm>
              <a:off x="4988958" y="3593670"/>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8" name="Round Diagonal Corner Rectangle 7">
              <a:extLst>
                <a:ext uri="{FF2B5EF4-FFF2-40B4-BE49-F238E27FC236}">
                  <a16:creationId xmlns:a16="http://schemas.microsoft.com/office/drawing/2014/main" id="{7E0496C2-A82E-0C44-B6E1-FD06267CEACA}"/>
                </a:ext>
              </a:extLst>
            </p:cNvPr>
            <p:cNvSpPr/>
            <p:nvPr/>
          </p:nvSpPr>
          <p:spPr bwMode="auto">
            <a:xfrm>
              <a:off x="4988957" y="4716878"/>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9" name="Round Diagonal Corner Rectangle 8">
              <a:extLst>
                <a:ext uri="{FF2B5EF4-FFF2-40B4-BE49-F238E27FC236}">
                  <a16:creationId xmlns:a16="http://schemas.microsoft.com/office/drawing/2014/main" id="{641764D1-B22B-E942-B9AE-B4E4482F31EA}"/>
                </a:ext>
              </a:extLst>
            </p:cNvPr>
            <p:cNvSpPr/>
            <p:nvPr/>
          </p:nvSpPr>
          <p:spPr bwMode="auto">
            <a:xfrm>
              <a:off x="4988958" y="5840086"/>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10" name="Straight Connector 9">
              <a:extLst>
                <a:ext uri="{FF2B5EF4-FFF2-40B4-BE49-F238E27FC236}">
                  <a16:creationId xmlns:a16="http://schemas.microsoft.com/office/drawing/2014/main" id="{AA4488E7-8A89-954D-A5AE-754B61C60140}"/>
                </a:ext>
              </a:extLst>
            </p:cNvPr>
            <p:cNvCxnSpPr>
              <a:stCxn id="12" idx="1"/>
            </p:cNvCxnSpPr>
            <p:nvPr/>
          </p:nvCxnSpPr>
          <p:spPr>
            <a:xfrm>
              <a:off x="3478223" y="3855288"/>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70E73931-2310-854D-905C-D4136FC9F448}"/>
                </a:ext>
              </a:extLst>
            </p:cNvPr>
            <p:cNvCxnSpPr>
              <a:cxnSpLocks/>
            </p:cNvCxnSpPr>
            <p:nvPr/>
          </p:nvCxnSpPr>
          <p:spPr>
            <a:xfrm>
              <a:off x="3483420" y="5236878"/>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2" name="Round Diagonal Corner Rectangle 11">
              <a:extLst>
                <a:ext uri="{FF2B5EF4-FFF2-40B4-BE49-F238E27FC236}">
                  <a16:creationId xmlns:a16="http://schemas.microsoft.com/office/drawing/2014/main" id="{22F01987-3B8E-5D4A-B870-BC99387E92FE}"/>
                </a:ext>
              </a:extLst>
            </p:cNvPr>
            <p:cNvSpPr/>
            <p:nvPr/>
          </p:nvSpPr>
          <p:spPr bwMode="auto">
            <a:xfrm>
              <a:off x="2618211" y="2274310"/>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13" name="Straight Connector 12">
              <a:extLst>
                <a:ext uri="{FF2B5EF4-FFF2-40B4-BE49-F238E27FC236}">
                  <a16:creationId xmlns:a16="http://schemas.microsoft.com/office/drawing/2014/main" id="{688052A8-B1B4-7A4A-BC66-FA3F27FEBDCE}"/>
                </a:ext>
              </a:extLst>
            </p:cNvPr>
            <p:cNvCxnSpPr>
              <a:cxnSpLocks/>
            </p:cNvCxnSpPr>
            <p:nvPr/>
          </p:nvCxnSpPr>
          <p:spPr>
            <a:xfrm>
              <a:off x="2796624" y="2995285"/>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07515F57-0E49-3B4F-814D-AB826AC1C6A2}"/>
                </a:ext>
              </a:extLst>
            </p:cNvPr>
            <p:cNvCxnSpPr>
              <a:cxnSpLocks/>
            </p:cNvCxnSpPr>
            <p:nvPr/>
          </p:nvCxnSpPr>
          <p:spPr>
            <a:xfrm>
              <a:off x="2796624" y="3271672"/>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4EF260D-4436-E340-83DD-B1757DD6C652}"/>
                </a:ext>
              </a:extLst>
            </p:cNvPr>
            <p:cNvCxnSpPr>
              <a:cxnSpLocks/>
            </p:cNvCxnSpPr>
            <p:nvPr/>
          </p:nvCxnSpPr>
          <p:spPr>
            <a:xfrm>
              <a:off x="2796624" y="3519644"/>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16" name="Rectangle 15">
              <a:extLst>
                <a:ext uri="{FF2B5EF4-FFF2-40B4-BE49-F238E27FC236}">
                  <a16:creationId xmlns:a16="http://schemas.microsoft.com/office/drawing/2014/main" id="{C722BEF4-7B00-2D4C-AC4B-95604504EAAD}"/>
                </a:ext>
              </a:extLst>
            </p:cNvPr>
            <p:cNvSpPr/>
            <p:nvPr/>
          </p:nvSpPr>
          <p:spPr bwMode="auto">
            <a:xfrm>
              <a:off x="8516023" y="1531917"/>
              <a:ext cx="5152082" cy="5529675"/>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another_ruby_service</a:t>
              </a:r>
              <a:endParaRPr lang="en-US" sz="3600" b="1" dirty="0">
                <a:solidFill>
                  <a:schemeClr val="accent3">
                    <a:lumMod val="50000"/>
                  </a:schemeClr>
                </a:solidFill>
              </a:endParaRPr>
            </a:p>
          </p:txBody>
        </p:sp>
        <p:sp>
          <p:nvSpPr>
            <p:cNvPr id="17" name="Round Diagonal Corner Rectangle 16">
              <a:extLst>
                <a:ext uri="{FF2B5EF4-FFF2-40B4-BE49-F238E27FC236}">
                  <a16:creationId xmlns:a16="http://schemas.microsoft.com/office/drawing/2014/main" id="{28A1BCB6-A6CC-FB48-B8FF-A88D694C3566}"/>
                </a:ext>
              </a:extLst>
            </p:cNvPr>
            <p:cNvSpPr/>
            <p:nvPr/>
          </p:nvSpPr>
          <p:spPr bwMode="auto">
            <a:xfrm>
              <a:off x="8769197" y="2274310"/>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18" name="Straight Connector 17">
              <a:extLst>
                <a:ext uri="{FF2B5EF4-FFF2-40B4-BE49-F238E27FC236}">
                  <a16:creationId xmlns:a16="http://schemas.microsoft.com/office/drawing/2014/main" id="{9D8EF693-14E5-0F4D-8966-83E407B36A87}"/>
                </a:ext>
              </a:extLst>
            </p:cNvPr>
            <p:cNvCxnSpPr/>
            <p:nvPr/>
          </p:nvCxnSpPr>
          <p:spPr>
            <a:xfrm>
              <a:off x="8947610" y="2995285"/>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76060C64-39B6-0B4D-B965-5824CF30858A}"/>
                </a:ext>
              </a:extLst>
            </p:cNvPr>
            <p:cNvCxnSpPr/>
            <p:nvPr/>
          </p:nvCxnSpPr>
          <p:spPr>
            <a:xfrm>
              <a:off x="8947610" y="3271672"/>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5274F395-E95F-7D4D-94ED-3022930EB3CB}"/>
                </a:ext>
              </a:extLst>
            </p:cNvPr>
            <p:cNvCxnSpPr/>
            <p:nvPr/>
          </p:nvCxnSpPr>
          <p:spPr>
            <a:xfrm>
              <a:off x="8947610" y="3519644"/>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1" name="Straight Connector 20">
              <a:extLst>
                <a:ext uri="{FF2B5EF4-FFF2-40B4-BE49-F238E27FC236}">
                  <a16:creationId xmlns:a16="http://schemas.microsoft.com/office/drawing/2014/main" id="{32559DD6-2C8E-4747-AE06-626B9A857591}"/>
                </a:ext>
              </a:extLst>
            </p:cNvPr>
            <p:cNvCxnSpPr/>
            <p:nvPr/>
          </p:nvCxnSpPr>
          <p:spPr>
            <a:xfrm>
              <a:off x="9666288" y="3914903"/>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556B6BAE-D5FD-7545-A618-E67629B8DC5C}"/>
                </a:ext>
              </a:extLst>
            </p:cNvPr>
            <p:cNvCxnSpPr/>
            <p:nvPr/>
          </p:nvCxnSpPr>
          <p:spPr>
            <a:xfrm flipV="1">
              <a:off x="8081394" y="4144753"/>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62304E8E-41C1-9448-BE4F-4155A1E1ACD3}"/>
                </a:ext>
              </a:extLst>
            </p:cNvPr>
            <p:cNvCxnSpPr/>
            <p:nvPr/>
          </p:nvCxnSpPr>
          <p:spPr>
            <a:xfrm>
              <a:off x="8081394" y="6300026"/>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12350482-B910-AC4A-93B1-30FA40F671D3}"/>
                </a:ext>
              </a:extLst>
            </p:cNvPr>
            <p:cNvCxnSpPr>
              <a:endCxn id="27" idx="2"/>
            </p:cNvCxnSpPr>
            <p:nvPr/>
          </p:nvCxnSpPr>
          <p:spPr>
            <a:xfrm flipV="1">
              <a:off x="9666288" y="5259683"/>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25" name="Right Bracket 24">
              <a:extLst>
                <a:ext uri="{FF2B5EF4-FFF2-40B4-BE49-F238E27FC236}">
                  <a16:creationId xmlns:a16="http://schemas.microsoft.com/office/drawing/2014/main" id="{2036E078-89CE-6345-85FD-C609A8F9D6D1}"/>
                </a:ext>
              </a:extLst>
            </p:cNvPr>
            <p:cNvSpPr/>
            <p:nvPr/>
          </p:nvSpPr>
          <p:spPr>
            <a:xfrm>
              <a:off x="7738803" y="3593510"/>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8E1D29D3-BDFF-C847-BAB5-64FBA63FD10F}"/>
                </a:ext>
              </a:extLst>
            </p:cNvPr>
            <p:cNvSpPr/>
            <p:nvPr/>
          </p:nvSpPr>
          <p:spPr>
            <a:xfrm>
              <a:off x="7747191" y="5808000"/>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7" name="Right Bracket 26">
              <a:extLst>
                <a:ext uri="{FF2B5EF4-FFF2-40B4-BE49-F238E27FC236}">
                  <a16:creationId xmlns:a16="http://schemas.microsoft.com/office/drawing/2014/main" id="{163BCA43-3D59-B34F-A07F-9928B8C236A7}"/>
                </a:ext>
              </a:extLst>
            </p:cNvPr>
            <p:cNvSpPr/>
            <p:nvPr/>
          </p:nvSpPr>
          <p:spPr>
            <a:xfrm flipH="1">
              <a:off x="10609157" y="4783700"/>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8" name="Round Diagonal Corner Rectangle 27">
              <a:extLst>
                <a:ext uri="{FF2B5EF4-FFF2-40B4-BE49-F238E27FC236}">
                  <a16:creationId xmlns:a16="http://schemas.microsoft.com/office/drawing/2014/main" id="{1590C7F9-E27E-1747-BED6-0F1551952779}"/>
                </a:ext>
              </a:extLst>
            </p:cNvPr>
            <p:cNvSpPr/>
            <p:nvPr/>
          </p:nvSpPr>
          <p:spPr bwMode="auto">
            <a:xfrm>
              <a:off x="11014008" y="4783700"/>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grpSp>
    </p:spTree>
    <p:extLst>
      <p:ext uri="{BB962C8B-B14F-4D97-AF65-F5344CB8AC3E}">
        <p14:creationId xmlns:p14="http://schemas.microsoft.com/office/powerpoint/2010/main" val="313880748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A50EE-3F0E-1B49-A30D-C89B742F0CE4}"/>
              </a:ext>
            </a:extLst>
          </p:cNvPr>
          <p:cNvSpPr>
            <a:spLocks noGrp="1"/>
          </p:cNvSpPr>
          <p:nvPr>
            <p:ph type="title"/>
          </p:nvPr>
        </p:nvSpPr>
        <p:spPr/>
        <p:txBody>
          <a:bodyPr/>
          <a:lstStyle/>
          <a:p>
            <a:r>
              <a:rPr lang="en-US" dirty="0"/>
              <a:t>What is Advanced?</a:t>
            </a:r>
          </a:p>
        </p:txBody>
      </p:sp>
      <p:sp>
        <p:nvSpPr>
          <p:cNvPr id="3" name="Text Placeholder 2">
            <a:extLst>
              <a:ext uri="{FF2B5EF4-FFF2-40B4-BE49-F238E27FC236}">
                <a16:creationId xmlns:a16="http://schemas.microsoft.com/office/drawing/2014/main" id="{3ADB3942-67FD-DC44-A249-35AD98904DCD}"/>
              </a:ext>
            </a:extLst>
          </p:cNvPr>
          <p:cNvSpPr>
            <a:spLocks noGrp="1"/>
          </p:cNvSpPr>
          <p:nvPr>
            <p:ph type="body" sz="quarter" idx="12"/>
          </p:nvPr>
        </p:nvSpPr>
        <p:spPr/>
        <p:txBody>
          <a:bodyPr/>
          <a:lstStyle/>
          <a:p>
            <a:r>
              <a:rPr lang="en-US" dirty="0"/>
              <a:t>My definition of advanced does not mean you are required to understand a large body of concepts before coming into this workshop. So when I have made an assumption about </a:t>
            </a:r>
          </a:p>
          <a:p>
            <a:endParaRPr lang="en-US" dirty="0"/>
          </a:p>
          <a:p>
            <a:r>
              <a:rPr lang="en-US" dirty="0"/>
              <a:t>Advanced to me means that with a clear explanation you are able to reason well enough to mentally place this concept into the landscape of the other concepts necessary to complete the work.</a:t>
            </a:r>
          </a:p>
          <a:p>
            <a:endParaRPr lang="en-US" dirty="0"/>
          </a:p>
          <a:p>
            <a:r>
              <a:rPr lang="en-US" dirty="0"/>
              <a:t>In my experience, this often means you are already familiar with concepts and operations making the operation of understanding quicker.</a:t>
            </a:r>
          </a:p>
        </p:txBody>
      </p:sp>
    </p:spTree>
    <p:extLst>
      <p:ext uri="{BB962C8B-B14F-4D97-AF65-F5344CB8AC3E}">
        <p14:creationId xmlns:p14="http://schemas.microsoft.com/office/powerpoint/2010/main" val="262452405"/>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B0DD-4012-E74F-9B71-E9934F4199BC}"/>
              </a:ext>
            </a:extLst>
          </p:cNvPr>
          <p:cNvSpPr>
            <a:spLocks noGrp="1"/>
          </p:cNvSpPr>
          <p:nvPr>
            <p:ph type="ctrTitle"/>
          </p:nvPr>
        </p:nvSpPr>
        <p:spPr/>
        <p:txBody>
          <a:bodyPr>
            <a:normAutofit fontScale="90000"/>
          </a:bodyPr>
          <a:lstStyle/>
          <a:p>
            <a:r>
              <a:rPr lang="en-US" dirty="0"/>
              <a:t>Testing</a:t>
            </a:r>
          </a:p>
        </p:txBody>
      </p:sp>
      <p:sp>
        <p:nvSpPr>
          <p:cNvPr id="3" name="Subtitle 2">
            <a:extLst>
              <a:ext uri="{FF2B5EF4-FFF2-40B4-BE49-F238E27FC236}">
                <a16:creationId xmlns:a16="http://schemas.microsoft.com/office/drawing/2014/main" id="{0048AFF5-3F7E-A847-9697-94C723515194}"/>
              </a:ext>
            </a:extLst>
          </p:cNvPr>
          <p:cNvSpPr>
            <a:spLocks noGrp="1"/>
          </p:cNvSpPr>
          <p:nvPr>
            <p:ph type="subTitle" idx="1"/>
          </p:nvPr>
        </p:nvSpPr>
        <p:spPr>
          <a:xfrm>
            <a:off x="1671638" y="3271839"/>
            <a:ext cx="12319000" cy="2915206"/>
          </a:xfrm>
        </p:spPr>
        <p:txBody>
          <a:bodyPr/>
          <a:lstStyle/>
          <a:p>
            <a:r>
              <a:rPr lang="en-US" dirty="0"/>
              <a:t>Software testing involves the execution of a software component or system component to evaluate one or more properties of interest. In general, these properties indicate the extent to which the component or system under test meets the requirements that guided its design and development.</a:t>
            </a:r>
          </a:p>
          <a:p>
            <a:pPr algn="r"/>
            <a:r>
              <a:rPr lang="en-US" dirty="0"/>
              <a:t>~ Wikipedia</a:t>
            </a:r>
          </a:p>
        </p:txBody>
      </p:sp>
    </p:spTree>
    <p:extLst>
      <p:ext uri="{BB962C8B-B14F-4D97-AF65-F5344CB8AC3E}">
        <p14:creationId xmlns:p14="http://schemas.microsoft.com/office/powerpoint/2010/main" val="2860012683"/>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94DF-1DF5-6A49-A99C-13F24D89D100}"/>
              </a:ext>
            </a:extLst>
          </p:cNvPr>
          <p:cNvSpPr>
            <a:spLocks noGrp="1"/>
          </p:cNvSpPr>
          <p:nvPr>
            <p:ph type="title"/>
          </p:nvPr>
        </p:nvSpPr>
        <p:spPr/>
        <p:txBody>
          <a:bodyPr>
            <a:normAutofit/>
          </a:bodyPr>
          <a:lstStyle/>
          <a:p>
            <a:r>
              <a:rPr lang="en-US" dirty="0"/>
              <a:t>Testing the Recipe's Concern</a:t>
            </a:r>
          </a:p>
        </p:txBody>
      </p:sp>
      <p:sp>
        <p:nvSpPr>
          <p:cNvPr id="31" name="Right Bracket 30">
            <a:extLst>
              <a:ext uri="{FF2B5EF4-FFF2-40B4-BE49-F238E27FC236}">
                <a16:creationId xmlns:a16="http://schemas.microsoft.com/office/drawing/2014/main" id="{0B6DC7B5-7DD5-F148-A273-676F318EF411}"/>
              </a:ext>
            </a:extLst>
          </p:cNvPr>
          <p:cNvSpPr/>
          <p:nvPr/>
        </p:nvSpPr>
        <p:spPr>
          <a:xfrm flipH="1">
            <a:off x="2680044" y="3912211"/>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57C0FC3C-52F1-FF47-AE75-D6D10F8158F6}"/>
              </a:ext>
            </a:extLst>
          </p:cNvPr>
          <p:cNvSpPr/>
          <p:nvPr/>
        </p:nvSpPr>
        <p:spPr bwMode="auto">
          <a:xfrm>
            <a:off x="609600" y="1677796"/>
            <a:ext cx="5225030" cy="5702497"/>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3200" b="1" dirty="0" err="1">
                <a:solidFill>
                  <a:schemeClr val="accent3">
                    <a:lumMod val="50000"/>
                  </a:schemeClr>
                </a:solidFill>
              </a:rPr>
              <a:t>ruby_service</a:t>
            </a:r>
            <a:endParaRPr lang="en-US" sz="3600" b="1" dirty="0">
              <a:solidFill>
                <a:schemeClr val="accent3">
                  <a:lumMod val="50000"/>
                </a:schemeClr>
              </a:solidFill>
            </a:endParaRPr>
          </a:p>
        </p:txBody>
      </p:sp>
      <p:sp>
        <p:nvSpPr>
          <p:cNvPr id="34" name="Round Diagonal Corner Rectangle 33">
            <a:extLst>
              <a:ext uri="{FF2B5EF4-FFF2-40B4-BE49-F238E27FC236}">
                <a16:creationId xmlns:a16="http://schemas.microsoft.com/office/drawing/2014/main" id="{AF899B84-7D89-C746-8121-113969509229}"/>
              </a:ext>
            </a:extLst>
          </p:cNvPr>
          <p:cNvSpPr/>
          <p:nvPr/>
        </p:nvSpPr>
        <p:spPr bwMode="auto">
          <a:xfrm>
            <a:off x="3112264" y="3912371"/>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install</a:t>
            </a:r>
          </a:p>
        </p:txBody>
      </p:sp>
      <p:sp>
        <p:nvSpPr>
          <p:cNvPr id="35" name="Round Diagonal Corner Rectangle 34">
            <a:extLst>
              <a:ext uri="{FF2B5EF4-FFF2-40B4-BE49-F238E27FC236}">
                <a16:creationId xmlns:a16="http://schemas.microsoft.com/office/drawing/2014/main" id="{F143EDBB-891D-E546-8144-D8907851B92E}"/>
              </a:ext>
            </a:extLst>
          </p:cNvPr>
          <p:cNvSpPr/>
          <p:nvPr/>
        </p:nvSpPr>
        <p:spPr bwMode="auto">
          <a:xfrm>
            <a:off x="3112263" y="5035579"/>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configuration</a:t>
            </a:r>
          </a:p>
        </p:txBody>
      </p:sp>
      <p:sp>
        <p:nvSpPr>
          <p:cNvPr id="36" name="Round Diagonal Corner Rectangle 35">
            <a:extLst>
              <a:ext uri="{FF2B5EF4-FFF2-40B4-BE49-F238E27FC236}">
                <a16:creationId xmlns:a16="http://schemas.microsoft.com/office/drawing/2014/main" id="{64C6F449-815F-364B-9CD5-773E8D032B10}"/>
              </a:ext>
            </a:extLst>
          </p:cNvPr>
          <p:cNvSpPr/>
          <p:nvPr/>
        </p:nvSpPr>
        <p:spPr bwMode="auto">
          <a:xfrm>
            <a:off x="3112264" y="6158787"/>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a:solidFill>
                  <a:schemeClr val="bg1"/>
                </a:solidFill>
              </a:rPr>
              <a:t>service</a:t>
            </a:r>
          </a:p>
        </p:txBody>
      </p:sp>
      <p:cxnSp>
        <p:nvCxnSpPr>
          <p:cNvPr id="37" name="Straight Connector 36">
            <a:extLst>
              <a:ext uri="{FF2B5EF4-FFF2-40B4-BE49-F238E27FC236}">
                <a16:creationId xmlns:a16="http://schemas.microsoft.com/office/drawing/2014/main" id="{E08DABB9-3919-FC49-B17F-8F4F0793D439}"/>
              </a:ext>
            </a:extLst>
          </p:cNvPr>
          <p:cNvCxnSpPr>
            <a:stCxn id="39" idx="1"/>
          </p:cNvCxnSpPr>
          <p:nvPr/>
        </p:nvCxnSpPr>
        <p:spPr>
          <a:xfrm>
            <a:off x="1601529" y="4173989"/>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8A9006B7-2C66-C54F-93BB-F5F4A7D2B58F}"/>
              </a:ext>
            </a:extLst>
          </p:cNvPr>
          <p:cNvCxnSpPr>
            <a:cxnSpLocks/>
          </p:cNvCxnSpPr>
          <p:nvPr/>
        </p:nvCxnSpPr>
        <p:spPr>
          <a:xfrm>
            <a:off x="1601529" y="5554733"/>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Round Diagonal Corner Rectangle 38">
            <a:extLst>
              <a:ext uri="{FF2B5EF4-FFF2-40B4-BE49-F238E27FC236}">
                <a16:creationId xmlns:a16="http://schemas.microsoft.com/office/drawing/2014/main" id="{94A13F5E-F44A-0743-8DF0-BC269051EEAC}"/>
              </a:ext>
            </a:extLst>
          </p:cNvPr>
          <p:cNvSpPr/>
          <p:nvPr/>
        </p:nvSpPr>
        <p:spPr bwMode="auto">
          <a:xfrm>
            <a:off x="741517" y="2593011"/>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a:solidFill>
                  <a:schemeClr val="bg1"/>
                </a:solidFill>
              </a:rPr>
              <a:t>default</a:t>
            </a:r>
          </a:p>
        </p:txBody>
      </p:sp>
      <p:cxnSp>
        <p:nvCxnSpPr>
          <p:cNvPr id="40" name="Straight Connector 39">
            <a:extLst>
              <a:ext uri="{FF2B5EF4-FFF2-40B4-BE49-F238E27FC236}">
                <a16:creationId xmlns:a16="http://schemas.microsoft.com/office/drawing/2014/main" id="{BC2F4BED-E31F-0F48-AB3C-9AB47C29802F}"/>
              </a:ext>
            </a:extLst>
          </p:cNvPr>
          <p:cNvCxnSpPr/>
          <p:nvPr/>
        </p:nvCxnSpPr>
        <p:spPr>
          <a:xfrm>
            <a:off x="919930" y="3313986"/>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1" name="Straight Connector 40">
            <a:extLst>
              <a:ext uri="{FF2B5EF4-FFF2-40B4-BE49-F238E27FC236}">
                <a16:creationId xmlns:a16="http://schemas.microsoft.com/office/drawing/2014/main" id="{525CEC8E-2543-A346-B2DB-2B26A518A872}"/>
              </a:ext>
            </a:extLst>
          </p:cNvPr>
          <p:cNvCxnSpPr/>
          <p:nvPr/>
        </p:nvCxnSpPr>
        <p:spPr>
          <a:xfrm>
            <a:off x="919930" y="3590373"/>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42FA45DB-4F33-CE42-A535-4270EC712A95}"/>
              </a:ext>
            </a:extLst>
          </p:cNvPr>
          <p:cNvCxnSpPr/>
          <p:nvPr/>
        </p:nvCxnSpPr>
        <p:spPr>
          <a:xfrm>
            <a:off x="919930" y="3838345"/>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38FCFF29-6E8B-DE41-AD7A-1A4BF24C2A27}"/>
              </a:ext>
            </a:extLst>
          </p:cNvPr>
          <p:cNvSpPr txBox="1"/>
          <p:nvPr/>
        </p:nvSpPr>
        <p:spPr bwMode="white">
          <a:xfrm>
            <a:off x="6460178" y="1677795"/>
            <a:ext cx="8265226" cy="5702497"/>
          </a:xfrm>
          <a:prstGeom prst="rect">
            <a:avLst/>
          </a:prstGeom>
        </p:spPr>
        <p:txBody>
          <a:bodyPr vert="horz" wrap="square" lIns="91440" tIns="91440" rIns="91440" bIns="91440" rtlCol="0" anchor="ctr">
            <a:normAutofit/>
          </a:bodyPr>
          <a:lstStyle/>
          <a:p>
            <a:pPr algn="l"/>
            <a:r>
              <a:rPr lang="en-US" sz="4000" dirty="0">
                <a:latin typeface="Raleway-v4020" pitchFamily="2" charset="77"/>
              </a:rPr>
              <a:t>What is module's concern?</a:t>
            </a:r>
          </a:p>
          <a:p>
            <a:pPr algn="l"/>
            <a:endParaRPr lang="en-US" sz="4000" dirty="0">
              <a:latin typeface="Raleway-v4020" pitchFamily="2" charset="77"/>
            </a:endParaRPr>
          </a:p>
          <a:p>
            <a:pPr algn="l"/>
            <a:r>
              <a:rPr lang="en-US" sz="4000" dirty="0">
                <a:latin typeface="Raleway-v4020" pitchFamily="2" charset="77"/>
              </a:rPr>
              <a:t>Does the module perform the operation it was intended to perform?</a:t>
            </a:r>
          </a:p>
        </p:txBody>
      </p:sp>
    </p:spTree>
    <p:extLst>
      <p:ext uri="{BB962C8B-B14F-4D97-AF65-F5344CB8AC3E}">
        <p14:creationId xmlns:p14="http://schemas.microsoft.com/office/powerpoint/2010/main" val="348447507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10516172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endParaRPr lang="en-US" dirty="0"/>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cd ~/cookbooks/</a:t>
            </a:r>
            <a:r>
              <a:rPr lang="en-US" dirty="0" err="1"/>
              <a:t>ruby_service</a:t>
            </a:r>
            <a:endParaRPr lang="en-US" dirty="0"/>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Enter the Project Directory</a:t>
            </a:r>
          </a:p>
        </p:txBody>
      </p:sp>
    </p:spTree>
    <p:extLst>
      <p:ext uri="{BB962C8B-B14F-4D97-AF65-F5344CB8AC3E}">
        <p14:creationId xmlns:p14="http://schemas.microsoft.com/office/powerpoint/2010/main" val="2602558345"/>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E3B3C8-49C0-F647-853B-30D3BE32634F}"/>
              </a:ext>
            </a:extLst>
          </p:cNvPr>
          <p:cNvSpPr>
            <a:spLocks noGrp="1"/>
          </p:cNvSpPr>
          <p:nvPr>
            <p:ph sz="quarter" idx="10"/>
          </p:nvPr>
        </p:nvSpPr>
        <p:spPr/>
        <p:txBody>
          <a:bodyPr/>
          <a:lstStyle/>
          <a:p>
            <a:r>
              <a:rPr lang="en-US" dirty="0"/>
              <a:t>-----&gt; Starting Kitchen (v1.20.0)</a:t>
            </a:r>
          </a:p>
          <a:p>
            <a:r>
              <a:rPr lang="en-US" dirty="0"/>
              <a:t>-----&gt; Creating &lt;default-centos-7&gt;...</a:t>
            </a:r>
          </a:p>
          <a:p>
            <a:r>
              <a:rPr lang="en-US" dirty="0"/>
              <a:t>       Creating kitchen sandbox at /home/chef/.</a:t>
            </a:r>
            <a:r>
              <a:rPr lang="en-US" dirty="0" err="1"/>
              <a:t>dok</a:t>
            </a:r>
            <a:r>
              <a:rPr lang="en-US" dirty="0"/>
              <a:t>...ault-centos-7</a:t>
            </a:r>
          </a:p>
          <a:p>
            <a:r>
              <a:rPr lang="en-US" dirty="0"/>
              <a:t>       Creating verifier sandbox at /home/chef/.do...ault-centos-7</a:t>
            </a:r>
          </a:p>
          <a:p>
            <a:r>
              <a:rPr lang="en-US" dirty="0"/>
              <a:t>       Building work image..</a:t>
            </a:r>
          </a:p>
          <a:p>
            <a:r>
              <a:rPr lang="en-US" dirty="0"/>
              <a:t>       Creating container 06915d9eff-default-centos-7</a:t>
            </a:r>
          </a:p>
          <a:p>
            <a:r>
              <a:rPr lang="en-US" dirty="0"/>
              <a:t>       Finished creating &lt;default-centos-7&gt; (0m42.81s).</a:t>
            </a:r>
          </a:p>
          <a:p>
            <a:r>
              <a:rPr lang="en-US" dirty="0"/>
              <a:t>-----&gt; Converging &lt;default-centos-7&gt;...</a:t>
            </a:r>
          </a:p>
          <a:p>
            <a:r>
              <a:rPr lang="en-US" dirty="0"/>
              <a:t>       Creating kitchen sandbox in /home/chef/.</a:t>
            </a:r>
            <a:r>
              <a:rPr lang="en-US" dirty="0" err="1"/>
              <a:t>dok</a:t>
            </a:r>
            <a:r>
              <a:rPr lang="en-US" dirty="0"/>
              <a:t>...</a:t>
            </a:r>
          </a:p>
          <a:p>
            <a:r>
              <a:rPr lang="en-US" dirty="0"/>
              <a:t>	 ...</a:t>
            </a:r>
          </a:p>
        </p:txBody>
      </p:sp>
      <p:sp>
        <p:nvSpPr>
          <p:cNvPr id="3" name="Text Placeholder 2">
            <a:extLst>
              <a:ext uri="{FF2B5EF4-FFF2-40B4-BE49-F238E27FC236}">
                <a16:creationId xmlns:a16="http://schemas.microsoft.com/office/drawing/2014/main" id="{E49ACCED-D56B-7949-82E5-30DF506140A9}"/>
              </a:ext>
            </a:extLst>
          </p:cNvPr>
          <p:cNvSpPr>
            <a:spLocks noGrp="1"/>
          </p:cNvSpPr>
          <p:nvPr>
            <p:ph type="body" sz="quarter" idx="11"/>
          </p:nvPr>
        </p:nvSpPr>
        <p:spPr/>
        <p:txBody>
          <a:bodyPr/>
          <a:lstStyle/>
          <a:p>
            <a:r>
              <a:rPr lang="en-US" dirty="0"/>
              <a:t>&gt; kitchen converge</a:t>
            </a:r>
          </a:p>
        </p:txBody>
      </p:sp>
      <p:sp>
        <p:nvSpPr>
          <p:cNvPr id="5" name="Title 4">
            <a:extLst>
              <a:ext uri="{FF2B5EF4-FFF2-40B4-BE49-F238E27FC236}">
                <a16:creationId xmlns:a16="http://schemas.microsoft.com/office/drawing/2014/main" id="{C94E3507-2D47-124C-ADF0-F1B30E3A29F7}"/>
              </a:ext>
            </a:extLst>
          </p:cNvPr>
          <p:cNvSpPr>
            <a:spLocks noGrp="1"/>
          </p:cNvSpPr>
          <p:nvPr>
            <p:ph type="title"/>
          </p:nvPr>
        </p:nvSpPr>
        <p:spPr/>
        <p:txBody>
          <a:bodyPr/>
          <a:lstStyle/>
          <a:p>
            <a:r>
              <a:rPr lang="en-US" dirty="0"/>
              <a:t>Converge a Test System</a:t>
            </a:r>
          </a:p>
        </p:txBody>
      </p:sp>
    </p:spTree>
    <p:extLst>
      <p:ext uri="{BB962C8B-B14F-4D97-AF65-F5344CB8AC3E}">
        <p14:creationId xmlns:p14="http://schemas.microsoft.com/office/powerpoint/2010/main" val="4097030478"/>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0B110-95B1-754F-A74B-C348B78444E7}"/>
              </a:ext>
            </a:extLst>
          </p:cNvPr>
          <p:cNvSpPr>
            <a:spLocks noGrp="1"/>
          </p:cNvSpPr>
          <p:nvPr>
            <p:ph type="ctrTitle"/>
          </p:nvPr>
        </p:nvSpPr>
        <p:spPr>
          <a:xfrm>
            <a:off x="1553583" y="2292126"/>
            <a:ext cx="12437056" cy="852712"/>
          </a:xfrm>
        </p:spPr>
        <p:txBody>
          <a:bodyPr>
            <a:normAutofit fontScale="90000"/>
          </a:bodyPr>
          <a:lstStyle/>
          <a:p>
            <a:r>
              <a:rPr lang="en-US" dirty="0"/>
              <a:t>Code Review</a:t>
            </a:r>
          </a:p>
        </p:txBody>
      </p:sp>
      <p:sp>
        <p:nvSpPr>
          <p:cNvPr id="3" name="Content Placeholder 2">
            <a:extLst>
              <a:ext uri="{FF2B5EF4-FFF2-40B4-BE49-F238E27FC236}">
                <a16:creationId xmlns:a16="http://schemas.microsoft.com/office/drawing/2014/main" id="{CF9F345A-FFDD-C742-A40A-59C15DE26EE9}"/>
              </a:ext>
            </a:extLst>
          </p:cNvPr>
          <p:cNvSpPr>
            <a:spLocks noGrp="1"/>
          </p:cNvSpPr>
          <p:nvPr>
            <p:ph sz="quarter" idx="11"/>
          </p:nvPr>
        </p:nvSpPr>
        <p:spPr/>
        <p:txBody>
          <a:bodyPr>
            <a:normAutofit/>
          </a:bodyPr>
          <a:lstStyle/>
          <a:p>
            <a:pPr marL="457200"/>
            <a:r>
              <a:rPr lang="en-US" dirty="0"/>
              <a:t>What is this recipe doing?</a:t>
            </a:r>
          </a:p>
          <a:p>
            <a:pPr marL="457200"/>
            <a:r>
              <a:rPr lang="en-US" dirty="0"/>
              <a:t>What values are being repeated?</a:t>
            </a:r>
          </a:p>
          <a:p>
            <a:pPr marL="457200"/>
            <a:r>
              <a:rPr lang="en-US" dirty="0"/>
              <a:t>What is re-usable is this recipe?</a:t>
            </a:r>
          </a:p>
          <a:p>
            <a:pPr marL="457200"/>
            <a:r>
              <a:rPr lang="en-US" dirty="0"/>
              <a:t>What would you test in this recipe?</a:t>
            </a:r>
          </a:p>
        </p:txBody>
      </p:sp>
      <p:sp>
        <p:nvSpPr>
          <p:cNvPr id="4" name="Content Placeholder 3">
            <a:extLst>
              <a:ext uri="{FF2B5EF4-FFF2-40B4-BE49-F238E27FC236}">
                <a16:creationId xmlns:a16="http://schemas.microsoft.com/office/drawing/2014/main" id="{C62C0F4A-B119-F34C-8993-5E2532EA14B3}"/>
              </a:ext>
            </a:extLst>
          </p:cNvPr>
          <p:cNvSpPr>
            <a:spLocks noGrp="1"/>
          </p:cNvSpPr>
          <p:nvPr>
            <p:ph sz="quarter" idx="12"/>
          </p:nvPr>
        </p:nvSpPr>
        <p:spPr>
          <a:xfrm>
            <a:off x="1553583" y="6965339"/>
            <a:ext cx="13479773" cy="1051990"/>
          </a:xfrm>
        </p:spPr>
        <p:txBody>
          <a:bodyPr/>
          <a:lstStyle/>
          <a:p>
            <a:pPr marL="457200"/>
            <a:r>
              <a:rPr lang="en-US" dirty="0"/>
              <a:t>Form an opinion about what is happening, what you would test, and how you would improve the quality of this code.</a:t>
            </a:r>
          </a:p>
        </p:txBody>
      </p:sp>
    </p:spTree>
    <p:extLst>
      <p:ext uri="{BB962C8B-B14F-4D97-AF65-F5344CB8AC3E}">
        <p14:creationId xmlns:p14="http://schemas.microsoft.com/office/powerpoint/2010/main" val="30662073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p:txBody>
      </p:sp>
    </p:spTree>
    <p:extLst>
      <p:ext uri="{BB962C8B-B14F-4D97-AF65-F5344CB8AC3E}">
        <p14:creationId xmlns:p14="http://schemas.microsoft.com/office/powerpoint/2010/main" val="2853080602"/>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E0F1-0553-AD48-B5BA-3540D48AE0CD}"/>
              </a:ext>
            </a:extLst>
          </p:cNvPr>
          <p:cNvSpPr>
            <a:spLocks noGrp="1"/>
          </p:cNvSpPr>
          <p:nvPr>
            <p:ph type="ctrTitle"/>
          </p:nvPr>
        </p:nvSpPr>
        <p:spPr/>
        <p:txBody>
          <a:bodyPr>
            <a:normAutofit fontScale="90000"/>
          </a:bodyPr>
          <a:lstStyle/>
          <a:p>
            <a:r>
              <a:rPr lang="en-US" dirty="0"/>
              <a:t>Discussion</a:t>
            </a:r>
          </a:p>
        </p:txBody>
      </p:sp>
      <p:sp>
        <p:nvSpPr>
          <p:cNvPr id="3" name="Subtitle 2">
            <a:extLst>
              <a:ext uri="{FF2B5EF4-FFF2-40B4-BE49-F238E27FC236}">
                <a16:creationId xmlns:a16="http://schemas.microsoft.com/office/drawing/2014/main" id="{9D5934EF-E1D5-A341-88B6-718E45AEC4D6}"/>
              </a:ext>
            </a:extLst>
          </p:cNvPr>
          <p:cNvSpPr>
            <a:spLocks noGrp="1"/>
          </p:cNvSpPr>
          <p:nvPr>
            <p:ph type="subTitle" idx="1"/>
          </p:nvPr>
        </p:nvSpPr>
        <p:spPr/>
        <p:txBody>
          <a:bodyPr/>
          <a:lstStyle/>
          <a:p>
            <a:r>
              <a:rPr lang="en-US" dirty="0"/>
              <a:t>How re-usable is this recipe?</a:t>
            </a:r>
          </a:p>
          <a:p>
            <a:endParaRPr lang="en-US" dirty="0"/>
          </a:p>
          <a:p>
            <a:r>
              <a:rPr lang="en-US" dirty="0"/>
              <a:t>What would you test in this recipe?</a:t>
            </a:r>
          </a:p>
          <a:p>
            <a:endParaRPr lang="en-US" dirty="0"/>
          </a:p>
        </p:txBody>
      </p:sp>
    </p:spTree>
    <p:extLst>
      <p:ext uri="{BB962C8B-B14F-4D97-AF65-F5344CB8AC3E}">
        <p14:creationId xmlns:p14="http://schemas.microsoft.com/office/powerpoint/2010/main" val="1731010883"/>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DFE2-8BCC-0042-9BFA-817EA1D0F927}"/>
              </a:ext>
            </a:extLst>
          </p:cNvPr>
          <p:cNvSpPr>
            <a:spLocks noGrp="1"/>
          </p:cNvSpPr>
          <p:nvPr>
            <p:ph type="title"/>
          </p:nvPr>
        </p:nvSpPr>
        <p:spPr>
          <a:xfrm>
            <a:off x="609599" y="855673"/>
            <a:ext cx="7960659" cy="827654"/>
          </a:xfrm>
        </p:spPr>
        <p:txBody>
          <a:bodyPr>
            <a:normAutofit fontScale="90000"/>
          </a:bodyPr>
          <a:lstStyle/>
          <a:p>
            <a:r>
              <a:rPr lang="en-US" dirty="0"/>
              <a:t>Challenge: Code Review</a:t>
            </a:r>
          </a:p>
        </p:txBody>
      </p:sp>
      <p:sp>
        <p:nvSpPr>
          <p:cNvPr id="3" name="Text Placeholder 2">
            <a:extLst>
              <a:ext uri="{FF2B5EF4-FFF2-40B4-BE49-F238E27FC236}">
                <a16:creationId xmlns:a16="http://schemas.microsoft.com/office/drawing/2014/main" id="{18E4CFDB-F2FC-B34B-8B8B-9E9D72BD785F}"/>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p:txBody>
      </p:sp>
    </p:spTree>
    <p:extLst>
      <p:ext uri="{BB962C8B-B14F-4D97-AF65-F5344CB8AC3E}">
        <p14:creationId xmlns:p14="http://schemas.microsoft.com/office/powerpoint/2010/main" val="143743685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0F40-5352-A747-8F33-DCE0B2458C46}"/>
              </a:ext>
            </a:extLst>
          </p:cNvPr>
          <p:cNvSpPr>
            <a:spLocks noGrp="1"/>
          </p:cNvSpPr>
          <p:nvPr>
            <p:ph type="ctrTitle"/>
          </p:nvPr>
        </p:nvSpPr>
        <p:spPr/>
        <p:txBody>
          <a:bodyPr>
            <a:normAutofit fontScale="90000"/>
          </a:bodyPr>
          <a:lstStyle/>
          <a:p>
            <a:r>
              <a:rPr lang="en-US" dirty="0"/>
              <a:t>Discussion</a:t>
            </a:r>
          </a:p>
        </p:txBody>
      </p:sp>
      <p:sp>
        <p:nvSpPr>
          <p:cNvPr id="3" name="Subtitle 2">
            <a:extLst>
              <a:ext uri="{FF2B5EF4-FFF2-40B4-BE49-F238E27FC236}">
                <a16:creationId xmlns:a16="http://schemas.microsoft.com/office/drawing/2014/main" id="{8A1D887F-B9DC-4346-BD12-A63312A5CA3E}"/>
              </a:ext>
            </a:extLst>
          </p:cNvPr>
          <p:cNvSpPr>
            <a:spLocks noGrp="1"/>
          </p:cNvSpPr>
          <p:nvPr>
            <p:ph type="subTitle" idx="1"/>
          </p:nvPr>
        </p:nvSpPr>
        <p:spPr/>
        <p:txBody>
          <a:bodyPr/>
          <a:lstStyle/>
          <a:p>
            <a:r>
              <a:rPr lang="en-US" dirty="0"/>
              <a:t>What questions can we answer for you?</a:t>
            </a:r>
          </a:p>
        </p:txBody>
      </p:sp>
    </p:spTree>
    <p:extLst>
      <p:ext uri="{BB962C8B-B14F-4D97-AF65-F5344CB8AC3E}">
        <p14:creationId xmlns:p14="http://schemas.microsoft.com/office/powerpoint/2010/main" val="272672920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sp>
        <p:nvSpPr>
          <p:cNvPr id="6" name="TextBox 5">
            <a:extLst>
              <a:ext uri="{FF2B5EF4-FFF2-40B4-BE49-F238E27FC236}">
                <a16:creationId xmlns:a16="http://schemas.microsoft.com/office/drawing/2014/main" id="{E12B3756-7202-5049-9D3D-55B79E674347}"/>
              </a:ext>
            </a:extLst>
          </p:cNvPr>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spTree>
    <p:extLst>
      <p:ext uri="{BB962C8B-B14F-4D97-AF65-F5344CB8AC3E}">
        <p14:creationId xmlns:p14="http://schemas.microsoft.com/office/powerpoint/2010/main" val="344618792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3355841826"/>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36679"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1060653418"/>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Ruby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Ruby. It provides an interface that enables:</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a:p>
            <a:endParaRPr lang="en-US" sz="2800" b="1" i="1" dirty="0">
              <a:latin typeface="Courier New" panose="02070309020205020404" pitchFamily="49" charset="0"/>
              <a:cs typeface="Courier New" panose="02070309020205020404" pitchFamily="49" charset="0"/>
            </a:endParaRP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2881396140"/>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Ruby Implementation</a:t>
            </a:r>
          </a:p>
        </p:txBody>
      </p:sp>
      <p:graphicFrame>
        <p:nvGraphicFramePr>
          <p:cNvPr id="4" name="Table 3">
            <a:extLst>
              <a:ext uri="{FF2B5EF4-FFF2-40B4-BE49-F238E27FC236}">
                <a16:creationId xmlns:a16="http://schemas.microsoft.com/office/drawing/2014/main" id="{4723F253-484E-2A43-8E98-57343F686334}"/>
              </a:ext>
            </a:extLst>
          </p:cNvPr>
          <p:cNvGraphicFramePr>
            <a:graphicFrameLocks noGrp="1"/>
          </p:cNvGraphicFramePr>
          <p:nvPr>
            <p:extLst>
              <p:ext uri="{D42A27DB-BD31-4B8C-83A1-F6EECF244321}">
                <p14:modId xmlns:p14="http://schemas.microsoft.com/office/powerpoint/2010/main" val="435345355"/>
              </p:ext>
            </p:extLst>
          </p:nvPr>
        </p:nvGraphicFramePr>
        <p:xfrm>
          <a:off x="1680252" y="3840091"/>
          <a:ext cx="12310386" cy="3262835"/>
        </p:xfrm>
        <a:graphic>
          <a:graphicData uri="http://schemas.openxmlformats.org/drawingml/2006/table">
            <a:tbl>
              <a:tblPr firstRow="1" bandRow="1">
                <a:tableStyleId>{5C22544A-7EE6-4342-B048-85BDC9FD1C3A}</a:tableStyleId>
              </a:tblPr>
              <a:tblGrid>
                <a:gridCol w="6155193">
                  <a:extLst>
                    <a:ext uri="{9D8B030D-6E8A-4147-A177-3AD203B41FA5}">
                      <a16:colId xmlns:a16="http://schemas.microsoft.com/office/drawing/2014/main" val="2639956300"/>
                    </a:ext>
                  </a:extLst>
                </a:gridCol>
                <a:gridCol w="6155193">
                  <a:extLst>
                    <a:ext uri="{9D8B030D-6E8A-4147-A177-3AD203B41FA5}">
                      <a16:colId xmlns:a16="http://schemas.microsoft.com/office/drawing/2014/main" val="3443181587"/>
                    </a:ext>
                  </a:extLst>
                </a:gridCol>
              </a:tblGrid>
              <a:tr h="652567">
                <a:tc>
                  <a:txBody>
                    <a:bodyPr/>
                    <a:lstStyle/>
                    <a:p>
                      <a:pPr algn="ctr"/>
                      <a:r>
                        <a:rPr lang="en-US" b="1" dirty="0"/>
                        <a:t>Requirement</a:t>
                      </a:r>
                    </a:p>
                  </a:txBody>
                  <a:tcPr/>
                </a:tc>
                <a:tc>
                  <a:txBody>
                    <a:bodyPr/>
                    <a:lstStyle/>
                    <a:p>
                      <a:pPr algn="ctr"/>
                      <a:r>
                        <a:rPr lang="en-US" b="1" dirty="0"/>
                        <a:t>File</a:t>
                      </a:r>
                    </a:p>
                  </a:txBody>
                  <a:tcPr/>
                </a:tc>
                <a:extLst>
                  <a:ext uri="{0D108BD9-81ED-4DB2-BD59-A6C34878D82A}">
                    <a16:rowId xmlns:a16="http://schemas.microsoft.com/office/drawing/2014/main" val="1723564150"/>
                  </a:ext>
                </a:extLst>
              </a:tr>
              <a:tr h="652567">
                <a:tc>
                  <a:txBody>
                    <a:bodyPr/>
                    <a:lstStyle/>
                    <a:p>
                      <a:r>
                        <a:rPr lang="en-US" b="1" dirty="0"/>
                        <a:t>Ruby 2.5.1</a:t>
                      </a:r>
                    </a:p>
                  </a:txBody>
                  <a:tcPr/>
                </a:tc>
                <a:tc>
                  <a:txBody>
                    <a:bodyPr/>
                    <a:lstStyle/>
                    <a:p>
                      <a:r>
                        <a:rPr lang="en-US" b="1" dirty="0"/>
                        <a:t>/</a:t>
                      </a:r>
                      <a:r>
                        <a:rPr lang="en-US" b="1" dirty="0" err="1"/>
                        <a:t>usr</a:t>
                      </a:r>
                      <a:r>
                        <a:rPr lang="en-US" b="1" dirty="0"/>
                        <a:t>/local/bin/ruby</a:t>
                      </a:r>
                    </a:p>
                  </a:txBody>
                  <a:tcPr/>
                </a:tc>
                <a:extLst>
                  <a:ext uri="{0D108BD9-81ED-4DB2-BD59-A6C34878D82A}">
                    <a16:rowId xmlns:a16="http://schemas.microsoft.com/office/drawing/2014/main" val="1765980108"/>
                  </a:ext>
                </a:extLst>
              </a:tr>
              <a:tr h="652567">
                <a:tc>
                  <a:txBody>
                    <a:bodyPr/>
                    <a:lstStyle/>
                    <a:p>
                      <a:r>
                        <a:rPr lang="en-US" b="1" dirty="0"/>
                        <a:t>Bundler</a:t>
                      </a:r>
                    </a:p>
                  </a:txBody>
                  <a:tcPr/>
                </a:tc>
                <a:tc>
                  <a:txBody>
                    <a:bodyPr/>
                    <a:lstStyle/>
                    <a:p>
                      <a:r>
                        <a:rPr lang="en-US" b="1" dirty="0"/>
                        <a:t>/</a:t>
                      </a:r>
                      <a:r>
                        <a:rPr lang="en-US" b="1" dirty="0" err="1"/>
                        <a:t>usr</a:t>
                      </a:r>
                      <a:r>
                        <a:rPr lang="en-US" b="1" dirty="0"/>
                        <a:t>/local/bin/bundler</a:t>
                      </a:r>
                    </a:p>
                  </a:txBody>
                  <a:tcPr/>
                </a:tc>
                <a:extLst>
                  <a:ext uri="{0D108BD9-81ED-4DB2-BD59-A6C34878D82A}">
                    <a16:rowId xmlns:a16="http://schemas.microsoft.com/office/drawing/2014/main" val="3493404048"/>
                  </a:ext>
                </a:extLst>
              </a:tr>
              <a:tr h="652567">
                <a:tc>
                  <a:txBody>
                    <a:bodyPr/>
                    <a:lstStyle/>
                    <a:p>
                      <a:r>
                        <a:rPr lang="en-US" b="1" dirty="0" err="1"/>
                        <a:t>Rackup</a:t>
                      </a:r>
                      <a:endParaRPr lang="en-US" b="1" dirty="0"/>
                    </a:p>
                  </a:txBody>
                  <a:tcPr/>
                </a:tc>
                <a:tc>
                  <a:txBody>
                    <a:bodyPr/>
                    <a:lstStyle/>
                    <a:p>
                      <a:r>
                        <a:rPr lang="en-US" b="1" dirty="0"/>
                        <a:t>/</a:t>
                      </a:r>
                      <a:r>
                        <a:rPr lang="en-US" b="1" dirty="0" err="1"/>
                        <a:t>usr</a:t>
                      </a:r>
                      <a:r>
                        <a:rPr lang="en-US" b="1" dirty="0"/>
                        <a:t>/local/bin/</a:t>
                      </a:r>
                      <a:r>
                        <a:rPr lang="en-US" b="1" dirty="0" err="1"/>
                        <a:t>rackup</a:t>
                      </a:r>
                      <a:endParaRPr lang="en-US" b="1" dirty="0"/>
                    </a:p>
                  </a:txBody>
                  <a:tcPr/>
                </a:tc>
                <a:extLst>
                  <a:ext uri="{0D108BD9-81ED-4DB2-BD59-A6C34878D82A}">
                    <a16:rowId xmlns:a16="http://schemas.microsoft.com/office/drawing/2014/main" val="1279122994"/>
                  </a:ext>
                </a:extLst>
              </a:tr>
              <a:tr h="652567">
                <a:tc>
                  <a:txBody>
                    <a:bodyPr/>
                    <a:lstStyle/>
                    <a:p>
                      <a:r>
                        <a:rPr lang="en-US" b="1" dirty="0" err="1"/>
                        <a:t>Systemd</a:t>
                      </a:r>
                      <a:endParaRPr lang="en-US" b="1" dirty="0"/>
                    </a:p>
                  </a:txBody>
                  <a:tcPr/>
                </a:tc>
                <a:tc>
                  <a:txBody>
                    <a:bodyPr/>
                    <a:lstStyle/>
                    <a:p>
                      <a:r>
                        <a:rPr lang="en-US" b="1" dirty="0"/>
                        <a:t>/</a:t>
                      </a:r>
                      <a:r>
                        <a:rPr lang="en-US" b="1" dirty="0" err="1"/>
                        <a:t>usr</a:t>
                      </a:r>
                      <a:r>
                        <a:rPr lang="en-US" b="1" dirty="0"/>
                        <a:t>/bin/</a:t>
                      </a:r>
                      <a:r>
                        <a:rPr lang="en-US" b="1" dirty="0" err="1"/>
                        <a:t>systemctl</a:t>
                      </a:r>
                      <a:endParaRPr lang="en-US" b="1" dirty="0"/>
                    </a:p>
                  </a:txBody>
                  <a:tcPr/>
                </a:tc>
                <a:extLst>
                  <a:ext uri="{0D108BD9-81ED-4DB2-BD59-A6C34878D82A}">
                    <a16:rowId xmlns:a16="http://schemas.microsoft.com/office/drawing/2014/main" val="1085005816"/>
                  </a:ext>
                </a:extLst>
              </a:tr>
            </a:tbl>
          </a:graphicData>
        </a:graphic>
      </p:graphicFrame>
    </p:spTree>
    <p:extLst>
      <p:ext uri="{BB962C8B-B14F-4D97-AF65-F5344CB8AC3E}">
        <p14:creationId xmlns:p14="http://schemas.microsoft.com/office/powerpoint/2010/main" val="2485250618"/>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6E75-5364-1040-A150-5D2C97151599}"/>
              </a:ext>
            </a:extLst>
          </p:cNvPr>
          <p:cNvSpPr>
            <a:spLocks noGrp="1"/>
          </p:cNvSpPr>
          <p:nvPr>
            <p:ph type="ctrTitle"/>
          </p:nvPr>
        </p:nvSpPr>
        <p:spPr/>
        <p:txBody>
          <a:bodyPr>
            <a:normAutofit fontScale="90000"/>
          </a:bodyPr>
          <a:lstStyle/>
          <a:p>
            <a:r>
              <a:rPr lang="en-US" dirty="0"/>
              <a:t>Objective</a:t>
            </a:r>
          </a:p>
        </p:txBody>
      </p:sp>
      <p:sp>
        <p:nvSpPr>
          <p:cNvPr id="3" name="Subtitle 2">
            <a:extLst>
              <a:ext uri="{FF2B5EF4-FFF2-40B4-BE49-F238E27FC236}">
                <a16:creationId xmlns:a16="http://schemas.microsoft.com/office/drawing/2014/main" id="{87F4DF91-3257-E84B-8B51-0A52D2DEBCA9}"/>
              </a:ext>
            </a:extLst>
          </p:cNvPr>
          <p:cNvSpPr>
            <a:spLocks noGrp="1"/>
          </p:cNvSpPr>
          <p:nvPr>
            <p:ph type="subTitle" idx="1"/>
          </p:nvPr>
        </p:nvSpPr>
        <p:spPr/>
        <p:txBody>
          <a:bodyPr/>
          <a:lstStyle/>
          <a:p>
            <a:r>
              <a:rPr lang="en-US" dirty="0"/>
              <a:t>Describe the expected behavior with </a:t>
            </a:r>
            <a:r>
              <a:rPr lang="en-US" dirty="0" err="1"/>
              <a:t>InSpec</a:t>
            </a:r>
            <a:r>
              <a:rPr lang="en-US" dirty="0"/>
              <a:t> tests and verify that the web service meets those expectations.</a:t>
            </a:r>
          </a:p>
        </p:txBody>
      </p:sp>
    </p:spTree>
    <p:extLst>
      <p:ext uri="{BB962C8B-B14F-4D97-AF65-F5344CB8AC3E}">
        <p14:creationId xmlns:p14="http://schemas.microsoft.com/office/powerpoint/2010/main" val="1378638643"/>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5121181"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95460355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q"/>
            </a:pPr>
            <a:r>
              <a:rPr lang="en-US" dirty="0"/>
              <a:t>Where do you write your tests?</a:t>
            </a:r>
          </a:p>
          <a:p>
            <a:pPr marL="457200" indent="-457200">
              <a:lnSpc>
                <a:spcPct val="150000"/>
              </a:lnSpc>
              <a:buFont typeface="Wingdings" pitchFamily="2" charset="2"/>
              <a:buChar char="q"/>
            </a:pPr>
            <a:r>
              <a:rPr lang="en-US" dirty="0"/>
              <a:t>What tests do you write?</a:t>
            </a:r>
          </a:p>
          <a:p>
            <a:pPr marL="457200" indent="-457200">
              <a:lnSpc>
                <a:spcPct val="150000"/>
              </a:lnSpc>
              <a:buFont typeface="Wingdings" pitchFamily="2" charset="2"/>
              <a:buChar char="q"/>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1695714"/>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Kitchen's Configuration</a:t>
            </a:r>
          </a:p>
        </p:txBody>
      </p:sp>
      <p:sp>
        <p:nvSpPr>
          <p:cNvPr id="3" name="Subtitle 2"/>
          <p:cNvSpPr>
            <a:spLocks noGrp="1"/>
          </p:cNvSpPr>
          <p:nvPr>
            <p:ph type="subTitle" idx="1"/>
          </p:nvPr>
        </p:nvSpPr>
        <p:spPr>
          <a:xfrm>
            <a:off x="1671638" y="3271838"/>
            <a:ext cx="12319000" cy="3947109"/>
          </a:xfrm>
        </p:spPr>
        <p:txBody>
          <a:bodyPr/>
          <a:lstStyle/>
          <a:p>
            <a:r>
              <a:rPr lang="en-US" dirty="0"/>
              <a:t>When </a:t>
            </a:r>
            <a:r>
              <a:rPr lang="en-US" b="1" dirty="0">
                <a:latin typeface="Courier New" charset="0"/>
                <a:ea typeface="Courier New" charset="0"/>
                <a:cs typeface="Courier New" charset="0"/>
              </a:rPr>
              <a:t>chef</a:t>
            </a:r>
            <a:r>
              <a:rPr lang="en-US" dirty="0"/>
              <a:t> generates a cookbook a default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kitchen.yml</a:t>
            </a:r>
            <a:r>
              <a:rPr lang="en-US" dirty="0"/>
              <a:t> is created.</a:t>
            </a:r>
            <a:endParaRPr lang="en-US" b="1" dirty="0">
              <a:ea typeface="Courier New" charset="0"/>
              <a:cs typeface="Courier New" charset="0"/>
            </a:endParaRPr>
          </a:p>
          <a:p>
            <a:endParaRPr lang="en-US" b="1" dirty="0">
              <a:ea typeface="Courier New" charset="0"/>
              <a:cs typeface="Courier New" charset="0"/>
            </a:endParaRPr>
          </a:p>
          <a:p>
            <a:r>
              <a:rPr lang="en-US" dirty="0">
                <a:hlinkClick r:id="rId3"/>
              </a:rPr>
              <a:t>http://kitchen.ci/docs/getting-started/kitchen-yml</a:t>
            </a:r>
            <a:endParaRPr lang="en-US" dirty="0">
              <a:ea typeface="Courier New" charset="0"/>
              <a:cs typeface="Courier New" charset="0"/>
            </a:endParaRPr>
          </a:p>
          <a:p>
            <a:endParaRPr lang="en-US" dirty="0">
              <a:ea typeface="Courier New" charset="0"/>
              <a:cs typeface="Courier New" charset="0"/>
            </a:endParaRPr>
          </a:p>
          <a:p>
            <a:r>
              <a:rPr lang="en-US" dirty="0">
                <a:ea typeface="Courier New" charset="0"/>
                <a:cs typeface="Courier New" charset="0"/>
              </a:rPr>
              <a:t>The configuration is stored in a file format called YAML (</a:t>
            </a:r>
            <a:r>
              <a:rPr lang="en-US" dirty="0">
                <a:ea typeface="Courier New" charset="0"/>
                <a:cs typeface="Courier New" charset="0"/>
                <a:hlinkClick r:id="rId4"/>
              </a:rPr>
              <a:t>http://yaml.org</a:t>
            </a:r>
            <a:r>
              <a:rPr lang="en-US" dirty="0">
                <a:ea typeface="Courier New" charset="0"/>
                <a:cs typeface="Courier New" charset="0"/>
              </a:rPr>
              <a:t>).</a:t>
            </a:r>
          </a:p>
        </p:txBody>
      </p:sp>
    </p:spTree>
    <p:extLst>
      <p:ext uri="{BB962C8B-B14F-4D97-AF65-F5344CB8AC3E}">
        <p14:creationId xmlns:p14="http://schemas.microsoft.com/office/powerpoint/2010/main" val="1976325611"/>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Test Kitchen's Configuration Makes it Versatile</a:t>
            </a:r>
          </a:p>
        </p:txBody>
      </p:sp>
      <p:pic>
        <p:nvPicPr>
          <p:cNvPr id="4" name="Picture 3"/>
          <p:cNvPicPr>
            <a:picLocks noChangeAspect="1"/>
          </p:cNvPicPr>
          <p:nvPr/>
        </p:nvPicPr>
        <p:blipFill>
          <a:blip r:embed="rId3"/>
          <a:stretch>
            <a:fillRect/>
          </a:stretch>
        </p:blipFill>
        <p:spPr>
          <a:xfrm>
            <a:off x="2654300" y="1614810"/>
            <a:ext cx="10845800" cy="5543946"/>
          </a:xfrm>
          <a:prstGeom prst="rect">
            <a:avLst/>
          </a:prstGeom>
        </p:spPr>
      </p:pic>
      <p:grpSp>
        <p:nvGrpSpPr>
          <p:cNvPr id="6" name="Group 5"/>
          <p:cNvGrpSpPr/>
          <p:nvPr/>
        </p:nvGrpSpPr>
        <p:grpSpPr>
          <a:xfrm>
            <a:off x="7112031" y="7539335"/>
            <a:ext cx="1930337" cy="461665"/>
            <a:chOff x="5349177" y="8412652"/>
            <a:chExt cx="1930337" cy="461665"/>
          </a:xfrm>
        </p:grpSpPr>
        <p:sp>
          <p:nvSpPr>
            <p:cNvPr id="7" name="Rectangle 6"/>
            <p:cNvSpPr/>
            <p:nvPr/>
          </p:nvSpPr>
          <p:spPr>
            <a:xfrm>
              <a:off x="5810842" y="8412652"/>
              <a:ext cx="1468672" cy="461665"/>
            </a:xfrm>
            <a:prstGeom prst="rect">
              <a:avLst/>
            </a:prstGeom>
          </p:spPr>
          <p:txBody>
            <a:bodyPr wrap="none">
              <a:spAutoFit/>
            </a:bodyPr>
            <a:lstStyle/>
            <a:p>
              <a:r>
                <a:rPr lang="en-US" dirty="0" err="1">
                  <a:solidFill>
                    <a:schemeClr val="accent4">
                      <a:lumMod val="75000"/>
                    </a:schemeClr>
                  </a:solidFill>
                </a:rPr>
                <a:t>kitchen.ci</a:t>
              </a:r>
              <a:endParaRPr lang="en-US" dirty="0">
                <a:solidFill>
                  <a:schemeClr val="accent4">
                    <a:lumMod val="75000"/>
                  </a:schemeClr>
                </a:solidFill>
              </a:endParaRPr>
            </a:p>
          </p:txBody>
        </p:sp>
        <p:pic>
          <p:nvPicPr>
            <p:cNvPr id="8" name="Picture 7" descr="referenc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177" y="8412652"/>
              <a:ext cx="461665" cy="461665"/>
            </a:xfrm>
            <a:prstGeom prst="rect">
              <a:avLst/>
            </a:prstGeom>
          </p:spPr>
        </p:pic>
      </p:grpSp>
    </p:spTree>
    <p:extLst>
      <p:ext uri="{BB962C8B-B14F-4D97-AF65-F5344CB8AC3E}">
        <p14:creationId xmlns:p14="http://schemas.microsoft.com/office/powerpoint/2010/main" val="77245810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Kitchen's Configuration</a:t>
            </a:r>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a:gradFill>
                  <a:gsLst>
                    <a:gs pos="0">
                      <a:srgbClr val="FFFFFF"/>
                    </a:gs>
                    <a:gs pos="100000">
                      <a:srgbClr val="FFFFFF"/>
                    </a:gs>
                  </a:gsLst>
                  <a:lin ang="5400000" scaled="0"/>
                </a:gradFill>
              </a:rPr>
              <a:t>Synchronize Cookbooks</a:t>
            </a:r>
          </a:p>
        </p:txBody>
      </p:sp>
      <p:sp>
        <p:nvSpPr>
          <p:cNvPr id="11" name="Rectangle 10"/>
          <p:cNvSpPr/>
          <p:nvPr/>
        </p:nvSpPr>
        <p:spPr bwMode="auto">
          <a:xfrm>
            <a:off x="2386940" y="1021278"/>
            <a:ext cx="4248320" cy="700675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0" name="Rounded Rectangle 9">
            <a:extLst>
              <a:ext uri="{FF2B5EF4-FFF2-40B4-BE49-F238E27FC236}">
                <a16:creationId xmlns:a16="http://schemas.microsoft.com/office/drawing/2014/main" id="{64230547-399F-AC48-B009-95F8CA1B7D22}"/>
              </a:ext>
            </a:extLst>
          </p:cNvPr>
          <p:cNvSpPr/>
          <p:nvPr/>
        </p:nvSpPr>
        <p:spPr bwMode="auto">
          <a:xfrm>
            <a:off x="6613109" y="7177217"/>
            <a:ext cx="3029782" cy="514292"/>
          </a:xfrm>
          <a:prstGeom prst="round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Destroy Instance</a:t>
            </a:r>
          </a:p>
        </p:txBody>
      </p:sp>
    </p:spTree>
    <p:extLst>
      <p:ext uri="{BB962C8B-B14F-4D97-AF65-F5344CB8AC3E}">
        <p14:creationId xmlns:p14="http://schemas.microsoft.com/office/powerpoint/2010/main" val="40215420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p:txBody>
      </p:sp>
      <p:sp>
        <p:nvSpPr>
          <p:cNvPr id="4" name="TextBox 3"/>
          <p:cNvSpPr txBox="1"/>
          <p:nvPr/>
        </p:nvSpPr>
        <p:spPr bwMode="white">
          <a:xfrm>
            <a:off x="4039452" y="4153220"/>
            <a:ext cx="1179109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spTree>
    <p:extLst>
      <p:ext uri="{BB962C8B-B14F-4D97-AF65-F5344CB8AC3E}">
        <p14:creationId xmlns:p14="http://schemas.microsoft.com/office/powerpoint/2010/main" val="2939987538"/>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dirty="0"/>
              <a:t>Driver, </a:t>
            </a:r>
            <a:r>
              <a:rPr lang="en-US" dirty="0" err="1"/>
              <a:t>Provisioner</a:t>
            </a:r>
            <a:r>
              <a:rPr lang="en-US" dirty="0"/>
              <a:t>, and Transport</a:t>
            </a:r>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a:bodyPr>
          <a:lstStyle/>
          <a:p>
            <a:r>
              <a:rPr lang="en-US" dirty="0">
                <a:cs typeface="Inconsolata"/>
              </a:rPr>
              <a:t>driver:</a:t>
            </a:r>
          </a:p>
          <a:p>
            <a:r>
              <a:rPr lang="en-US" dirty="0">
                <a:cs typeface="Inconsolata"/>
              </a:rPr>
              <a:t>  name: </a:t>
            </a:r>
            <a:r>
              <a:rPr lang="en-US" dirty="0" err="1">
                <a:cs typeface="Inconsolata"/>
              </a:rPr>
              <a:t>dokken</a:t>
            </a:r>
            <a:endParaRPr lang="en-US" dirty="0">
              <a:cs typeface="Inconsolata"/>
            </a:endParaRPr>
          </a:p>
          <a:p>
            <a:endParaRPr lang="en-US" dirty="0">
              <a:cs typeface="Inconsolata"/>
            </a:endParaRPr>
          </a:p>
          <a:p>
            <a:r>
              <a:rPr lang="en-US" dirty="0" err="1">
                <a:cs typeface="Inconsolata"/>
              </a:rPr>
              <a:t>provisioner</a:t>
            </a:r>
            <a:r>
              <a:rPr lang="en-US" dirty="0">
                <a:cs typeface="Inconsolata"/>
              </a:rPr>
              <a:t>:</a:t>
            </a:r>
          </a:p>
          <a:p>
            <a:r>
              <a:rPr lang="en-US" dirty="0">
                <a:cs typeface="Inconsolata"/>
              </a:rPr>
              <a:t>  name: </a:t>
            </a:r>
            <a:r>
              <a:rPr lang="en-US" dirty="0" err="1">
                <a:cs typeface="Inconsolata"/>
              </a:rPr>
              <a:t>dokken</a:t>
            </a:r>
            <a:endParaRPr lang="en-US" dirty="0">
              <a:cs typeface="Inconsolata"/>
            </a:endParaRPr>
          </a:p>
          <a:p>
            <a:endParaRPr lang="en-US" dirty="0">
              <a:cs typeface="Inconsolata"/>
            </a:endParaRPr>
          </a:p>
          <a:p>
            <a:r>
              <a:rPr lang="en-US" dirty="0">
                <a:cs typeface="Inconsolata"/>
              </a:rPr>
              <a:t>transport:</a:t>
            </a:r>
          </a:p>
          <a:p>
            <a:r>
              <a:rPr lang="en-US" dirty="0">
                <a:cs typeface="Inconsolata"/>
              </a:rPr>
              <a:t>  name: </a:t>
            </a:r>
            <a:r>
              <a:rPr lang="en-US" dirty="0" err="1">
                <a:cs typeface="Inconsolata"/>
              </a:rPr>
              <a:t>dokken</a:t>
            </a:r>
            <a:endParaRPr lang="en-US" dirty="0">
              <a:cs typeface="Inconsolata"/>
            </a:endParaRPr>
          </a:p>
          <a:p>
            <a:endParaRPr lang="en-US" dirty="0">
              <a:cs typeface="Inconsolata"/>
            </a:endParaRPr>
          </a:p>
          <a:p>
            <a:r>
              <a:rPr lang="en-US" dirty="0">
                <a:cs typeface="Inconsolata"/>
              </a:rPr>
              <a:t>verifier:</a:t>
            </a:r>
          </a:p>
          <a:p>
            <a:r>
              <a:rPr lang="en-US" dirty="0">
                <a:cs typeface="Inconsolata"/>
              </a:rPr>
              <a:t>  name: </a:t>
            </a:r>
            <a:r>
              <a:rPr lang="en-US" dirty="0" err="1">
                <a:cs typeface="Inconsolata"/>
              </a:rPr>
              <a:t>inspec</a:t>
            </a:r>
            <a:endParaRPr lang="en-US" dirty="0">
              <a:cs typeface="Inconsolata"/>
            </a:endParaRP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dirty="0">
                <a:cs typeface="Inconsolata"/>
              </a:rPr>
              <a:t>~/cookbooks/</a:t>
            </a:r>
            <a:r>
              <a:rPr lang="en-US" dirty="0" err="1">
                <a:cs typeface="Inconsolata"/>
              </a:rPr>
              <a:t>ruby_service</a:t>
            </a:r>
            <a:r>
              <a:rPr lang="en-US" dirty="0">
                <a:cs typeface="Inconsolata"/>
              </a:rPr>
              <a:t>/.</a:t>
            </a:r>
            <a:r>
              <a:rPr lang="en-US" dirty="0" err="1">
                <a:cs typeface="Inconsolata"/>
              </a:rPr>
              <a:t>kitchen.yml</a:t>
            </a:r>
            <a:endParaRPr lang="en-US" dirty="0">
              <a:cs typeface="Inconsolata"/>
            </a:endParaRPr>
          </a:p>
        </p:txBody>
      </p:sp>
    </p:spTree>
    <p:extLst>
      <p:ext uri="{BB962C8B-B14F-4D97-AF65-F5344CB8AC3E}">
        <p14:creationId xmlns:p14="http://schemas.microsoft.com/office/powerpoint/2010/main" val="422040550"/>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DB4C-ECAC-9547-BF74-D7F939D86ED1}"/>
              </a:ext>
            </a:extLst>
          </p:cNvPr>
          <p:cNvSpPr>
            <a:spLocks noGrp="1"/>
          </p:cNvSpPr>
          <p:nvPr>
            <p:ph type="title"/>
          </p:nvPr>
        </p:nvSpPr>
        <p:spPr/>
        <p:txBody>
          <a:bodyPr/>
          <a:lstStyle/>
          <a:p>
            <a:r>
              <a:rPr lang="en-US"/>
              <a:t>Kitchen Platforms and Test Suites</a:t>
            </a:r>
            <a:endParaRPr lang="en-US" dirty="0"/>
          </a:p>
        </p:txBody>
      </p:sp>
      <p:sp>
        <p:nvSpPr>
          <p:cNvPr id="3" name="Content Placeholder 2">
            <a:extLst>
              <a:ext uri="{FF2B5EF4-FFF2-40B4-BE49-F238E27FC236}">
                <a16:creationId xmlns:a16="http://schemas.microsoft.com/office/drawing/2014/main" id="{6680F263-B683-B345-8CE9-D14FAF4A25AB}"/>
              </a:ext>
            </a:extLst>
          </p:cNvPr>
          <p:cNvSpPr>
            <a:spLocks noGrp="1"/>
          </p:cNvSpPr>
          <p:nvPr>
            <p:ph sz="quarter" idx="10"/>
          </p:nvPr>
        </p:nvSpPr>
        <p:spPr/>
        <p:txBody>
          <a:bodyPr>
            <a:normAutofit fontScale="70000" lnSpcReduction="20000"/>
          </a:bodyPr>
          <a:lstStyle/>
          <a:p>
            <a:r>
              <a:rPr lang="en-US" dirty="0"/>
              <a:t>platforms:</a:t>
            </a:r>
          </a:p>
          <a:p>
            <a:r>
              <a:rPr lang="en-US" dirty="0"/>
              <a:t>  - name: centos-7</a:t>
            </a:r>
          </a:p>
          <a:p>
            <a:r>
              <a:rPr lang="en-US" dirty="0"/>
              <a:t>    driver:</a:t>
            </a:r>
          </a:p>
          <a:p>
            <a:r>
              <a:rPr lang="en-US" dirty="0"/>
              <a:t>      image: </a:t>
            </a:r>
            <a:r>
              <a:rPr lang="en-US" dirty="0" err="1"/>
              <a:t>dokken</a:t>
            </a:r>
            <a:r>
              <a:rPr lang="en-US" dirty="0"/>
              <a:t>/centos-7</a:t>
            </a:r>
          </a:p>
          <a:p>
            <a:r>
              <a:rPr lang="en-US" dirty="0"/>
              <a:t>      privileged: true</a:t>
            </a:r>
          </a:p>
          <a:p>
            <a:r>
              <a:rPr lang="en-US" dirty="0"/>
              <a:t>      </a:t>
            </a:r>
            <a:r>
              <a:rPr lang="en-US" dirty="0" err="1"/>
              <a:t>pid_one_command</a:t>
            </a:r>
            <a:r>
              <a:rPr lang="en-US" dirty="0"/>
              <a:t>: /</a:t>
            </a:r>
            <a:r>
              <a:rPr lang="en-US" dirty="0" err="1"/>
              <a:t>usr</a:t>
            </a:r>
            <a:r>
              <a:rPr lang="en-US" dirty="0"/>
              <a:t>/lib/</a:t>
            </a:r>
            <a:r>
              <a:rPr lang="en-US" dirty="0" err="1"/>
              <a:t>systemd</a:t>
            </a:r>
            <a:r>
              <a:rPr lang="en-US" dirty="0"/>
              <a:t>/</a:t>
            </a:r>
            <a:r>
              <a:rPr lang="en-US" dirty="0" err="1"/>
              <a:t>systemd</a:t>
            </a:r>
            <a:endParaRPr lang="en-US" dirty="0"/>
          </a:p>
          <a:p>
            <a:r>
              <a:rPr lang="en-US" dirty="0"/>
              <a:t>      volumes:</a:t>
            </a:r>
          </a:p>
          <a:p>
            <a:r>
              <a:rPr lang="en-US" dirty="0"/>
              <a:t>        - /sys/fs/</a:t>
            </a:r>
            <a:r>
              <a:rPr lang="en-US" dirty="0" err="1"/>
              <a:t>cgroup</a:t>
            </a:r>
            <a:r>
              <a:rPr lang="en-US" dirty="0"/>
              <a:t>:/sys/fs/</a:t>
            </a:r>
            <a:r>
              <a:rPr lang="en-US" dirty="0" err="1"/>
              <a:t>cgroup:ro</a:t>
            </a:r>
            <a:r>
              <a:rPr lang="en-US" dirty="0"/>
              <a:t> # required by </a:t>
            </a:r>
            <a:r>
              <a:rPr lang="en-US" dirty="0" err="1"/>
              <a:t>systemd</a:t>
            </a:r>
            <a:endParaRPr lang="en-US" dirty="0"/>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t>
            </a:r>
            <a:r>
              <a:rPr lang="en-US" dirty="0" err="1"/>
              <a:t>ruby_service</a:t>
            </a:r>
            <a:r>
              <a:rPr lang="en-US" dirty="0"/>
              <a:t>::default]</a:t>
            </a:r>
          </a:p>
          <a:p>
            <a:r>
              <a:rPr lang="en-US" dirty="0"/>
              <a:t>    verifier:</a:t>
            </a:r>
          </a:p>
          <a:p>
            <a:r>
              <a:rPr lang="en-US" dirty="0"/>
              <a:t>      </a:t>
            </a:r>
            <a:r>
              <a:rPr lang="en-US" dirty="0" err="1"/>
              <a:t>inspec_tests</a:t>
            </a:r>
            <a:r>
              <a:rPr lang="en-US" dirty="0"/>
              <a:t>:</a:t>
            </a:r>
          </a:p>
          <a:p>
            <a:r>
              <a:rPr lang="en-US" dirty="0"/>
              <a:t>        - test/integration/default</a:t>
            </a:r>
          </a:p>
          <a:p>
            <a:r>
              <a:rPr lang="en-US" dirty="0"/>
              <a:t>    attributes:</a:t>
            </a:r>
          </a:p>
        </p:txBody>
      </p:sp>
      <p:sp>
        <p:nvSpPr>
          <p:cNvPr id="4" name="Text Placeholder 3">
            <a:extLst>
              <a:ext uri="{FF2B5EF4-FFF2-40B4-BE49-F238E27FC236}">
                <a16:creationId xmlns:a16="http://schemas.microsoft.com/office/drawing/2014/main" id="{A6F6FD1A-0ACA-CD44-ABFB-BD024705E000}"/>
              </a:ext>
            </a:extLst>
          </p:cNvPr>
          <p:cNvSpPr>
            <a:spLocks noGrp="1"/>
          </p:cNvSpPr>
          <p:nvPr>
            <p:ph type="body" sz="quarter" idx="11"/>
          </p:nvPr>
        </p:nvSpPr>
        <p:spPr/>
        <p:txBody>
          <a:bodyPr/>
          <a:lstStyle/>
          <a:p>
            <a:r>
              <a:rPr lang="en-US"/>
              <a:t>~/cookbooks/ruby_service/.kitchen.yml</a:t>
            </a:r>
          </a:p>
        </p:txBody>
      </p:sp>
      <p:sp>
        <p:nvSpPr>
          <p:cNvPr id="9" name="Text Placeholder 8">
            <a:extLst>
              <a:ext uri="{FF2B5EF4-FFF2-40B4-BE49-F238E27FC236}">
                <a16:creationId xmlns:a16="http://schemas.microsoft.com/office/drawing/2014/main" id="{45139ED0-73DE-9E47-9E4E-50283EB65BC4}"/>
              </a:ext>
            </a:extLst>
          </p:cNvPr>
          <p:cNvSpPr>
            <a:spLocks noGrp="1"/>
          </p:cNvSpPr>
          <p:nvPr>
            <p:ph type="body" sz="quarter" idx="13"/>
          </p:nvPr>
        </p:nvSpPr>
        <p:spPr>
          <a:xfrm>
            <a:off x="1121104" y="7233558"/>
            <a:ext cx="14404273" cy="424543"/>
          </a:xfrm>
          <a:solidFill>
            <a:schemeClr val="accent1">
              <a:alpha val="25000"/>
            </a:schemeClr>
          </a:solidFill>
        </p:spPr>
        <p:txBody>
          <a:bodyPr/>
          <a:lstStyle/>
          <a:p>
            <a:endParaRPr lang="en-US" dirty="0"/>
          </a:p>
        </p:txBody>
      </p:sp>
    </p:spTree>
    <p:extLst>
      <p:ext uri="{BB962C8B-B14F-4D97-AF65-F5344CB8AC3E}">
        <p14:creationId xmlns:p14="http://schemas.microsoft.com/office/powerpoint/2010/main" val="2655665142"/>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2717-E98F-3742-A87D-E1981BA92B18}"/>
              </a:ext>
            </a:extLst>
          </p:cNvPr>
          <p:cNvSpPr>
            <a:spLocks noGrp="1"/>
          </p:cNvSpPr>
          <p:nvPr>
            <p:ph type="ctrTitle"/>
          </p:nvPr>
        </p:nvSpPr>
        <p:spPr/>
        <p:txBody>
          <a:bodyPr>
            <a:normAutofit fontScale="90000"/>
          </a:bodyPr>
          <a:lstStyle/>
          <a:p>
            <a:r>
              <a:rPr lang="en-US" dirty="0"/>
              <a:t>The Test Matrix</a:t>
            </a:r>
          </a:p>
        </p:txBody>
      </p:sp>
      <p:sp>
        <p:nvSpPr>
          <p:cNvPr id="3" name="Subtitle 2">
            <a:extLst>
              <a:ext uri="{FF2B5EF4-FFF2-40B4-BE49-F238E27FC236}">
                <a16:creationId xmlns:a16="http://schemas.microsoft.com/office/drawing/2014/main" id="{C61DBD85-5797-0341-8A03-D90D3F470E71}"/>
              </a:ext>
            </a:extLst>
          </p:cNvPr>
          <p:cNvSpPr>
            <a:spLocks noGrp="1"/>
          </p:cNvSpPr>
          <p:nvPr>
            <p:ph type="subTitle" idx="1"/>
          </p:nvPr>
        </p:nvSpPr>
        <p:spPr>
          <a:xfrm>
            <a:off x="1671638" y="3271839"/>
            <a:ext cx="12319000" cy="2051276"/>
          </a:xfrm>
        </p:spPr>
        <p:txBody>
          <a:bodyPr/>
          <a:lstStyle/>
          <a:p>
            <a:r>
              <a:rPr lang="en-US" dirty="0"/>
              <a:t>Kitchen defines a list of instances, or test matrix, based on the </a:t>
            </a:r>
            <a:r>
              <a:rPr lang="en-US" b="1" dirty="0"/>
              <a:t>platforms</a:t>
            </a:r>
            <a:r>
              <a:rPr lang="en-US" dirty="0"/>
              <a:t> multiplied by the </a:t>
            </a:r>
            <a:r>
              <a:rPr lang="en-US" b="1" dirty="0"/>
              <a:t>suites</a:t>
            </a:r>
            <a:r>
              <a:rPr lang="en-US" dirty="0"/>
              <a:t>.</a:t>
            </a:r>
          </a:p>
          <a:p>
            <a:endParaRPr lang="en-US" dirty="0"/>
          </a:p>
          <a:p>
            <a:pPr algn="ctr"/>
            <a:r>
              <a:rPr lang="en-US" b="1" dirty="0">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13D2604F-F4CF-BE4E-9858-FACC4F542320}"/>
              </a:ext>
            </a:extLst>
          </p:cNvPr>
          <p:cNvSpPr txBox="1"/>
          <p:nvPr/>
        </p:nvSpPr>
        <p:spPr bwMode="white">
          <a:xfrm>
            <a:off x="1671637" y="5600700"/>
            <a:ext cx="12319001" cy="669471"/>
          </a:xfrm>
          <a:prstGeom prst="rect">
            <a:avLst/>
          </a:prstGeom>
          <a:solidFill>
            <a:schemeClr val="tx2"/>
          </a:solidFill>
        </p:spPr>
        <p:txBody>
          <a:bodyPr vert="horz" wrap="square" lIns="91440" tIns="91440" rIns="91440" bIns="91440" rtlCol="0" anchor="ctr">
            <a:normAutofit/>
          </a:bodyPr>
          <a:lstStyle/>
          <a:p>
            <a:pPr algn="l"/>
            <a:r>
              <a:rPr lang="en-US" b="1" dirty="0">
                <a:solidFill>
                  <a:schemeClr val="bg1"/>
                </a:solidFill>
                <a:latin typeface="Courier New" panose="02070309020205020404" pitchFamily="49" charset="0"/>
                <a:cs typeface="Courier New" panose="02070309020205020404" pitchFamily="49" charset="0"/>
              </a:rPr>
              <a:t>&gt; kitchen list</a:t>
            </a:r>
          </a:p>
        </p:txBody>
      </p:sp>
      <p:sp>
        <p:nvSpPr>
          <p:cNvPr id="7" name="TextBox 6">
            <a:extLst>
              <a:ext uri="{FF2B5EF4-FFF2-40B4-BE49-F238E27FC236}">
                <a16:creationId xmlns:a16="http://schemas.microsoft.com/office/drawing/2014/main" id="{656F9104-FD35-5A40-9A5B-45814EEA9B5D}"/>
              </a:ext>
            </a:extLst>
          </p:cNvPr>
          <p:cNvSpPr txBox="1"/>
          <p:nvPr/>
        </p:nvSpPr>
        <p:spPr bwMode="white">
          <a:xfrm>
            <a:off x="1671637" y="6408962"/>
            <a:ext cx="12319001" cy="1367521"/>
          </a:xfrm>
          <a:prstGeom prst="rect">
            <a:avLst/>
          </a:prstGeom>
          <a:solidFill>
            <a:schemeClr val="tx2"/>
          </a:solidFill>
        </p:spPr>
        <p:txBody>
          <a:bodyPr vert="horz" wrap="square" lIns="91440" tIns="91440" rIns="91440" bIns="91440" rtlCol="0" anchor="t">
            <a:normAutofit/>
          </a:bodyPr>
          <a:lstStyle/>
          <a:p>
            <a:r>
              <a:rPr lang="en-US" sz="2000" b="1" dirty="0">
                <a:solidFill>
                  <a:schemeClr val="bg1"/>
                </a:solidFill>
                <a:latin typeface="Courier New" panose="02070309020205020404" pitchFamily="49" charset="0"/>
                <a:cs typeface="Courier New" panose="02070309020205020404" pitchFamily="49" charset="0"/>
              </a:rPr>
              <a:t>Instance          Driver  </a:t>
            </a:r>
            <a:r>
              <a:rPr lang="en-US" sz="2000" b="1" dirty="0" err="1">
                <a:solidFill>
                  <a:schemeClr val="bg1"/>
                </a:solidFill>
                <a:latin typeface="Courier New" panose="02070309020205020404" pitchFamily="49" charset="0"/>
                <a:cs typeface="Courier New" panose="02070309020205020404" pitchFamily="49" charset="0"/>
              </a:rPr>
              <a:t>Provisioner</a:t>
            </a:r>
            <a:r>
              <a:rPr lang="en-US" sz="2000" b="1" dirty="0">
                <a:solidFill>
                  <a:schemeClr val="bg1"/>
                </a:solidFill>
                <a:latin typeface="Courier New" panose="02070309020205020404" pitchFamily="49" charset="0"/>
                <a:cs typeface="Courier New" panose="02070309020205020404" pitchFamily="49" charset="0"/>
              </a:rPr>
              <a:t>    Verifier  Transport  Last Action ...</a:t>
            </a:r>
          </a:p>
          <a:p>
            <a:r>
              <a:rPr lang="en-US" sz="2000" b="1" dirty="0">
                <a:solidFill>
                  <a:schemeClr val="accent1"/>
                </a:solidFill>
                <a:latin typeface="Courier New" panose="02070309020205020404" pitchFamily="49" charset="0"/>
                <a:cs typeface="Courier New" panose="02070309020205020404" pitchFamily="49" charset="0"/>
              </a:rPr>
              <a:t>default-centos-7  </a:t>
            </a:r>
            <a:r>
              <a:rPr lang="en-US" sz="2000" b="1" dirty="0" err="1">
                <a:solidFill>
                  <a:schemeClr val="accent1"/>
                </a:solidFill>
                <a:latin typeface="Courier New" panose="02070309020205020404" pitchFamily="49" charset="0"/>
                <a:cs typeface="Courier New" panose="02070309020205020404" pitchFamily="49" charset="0"/>
              </a:rPr>
              <a:t>Dokken</a:t>
            </a:r>
            <a:r>
              <a:rPr lang="en-US" sz="2000" b="1" dirty="0">
                <a:solidFill>
                  <a:schemeClr val="accent1"/>
                </a:solidFill>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Dokken</a:t>
            </a:r>
            <a:r>
              <a:rPr lang="en-US" sz="2000" b="1" dirty="0">
                <a:solidFill>
                  <a:schemeClr val="accent1"/>
                </a:solidFill>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Inspec</a:t>
            </a:r>
            <a:r>
              <a:rPr lang="en-US" sz="2000" b="1" dirty="0">
                <a:solidFill>
                  <a:schemeClr val="accent1"/>
                </a:solidFill>
                <a:latin typeface="Courier New" panose="02070309020205020404" pitchFamily="49" charset="0"/>
                <a:cs typeface="Courier New" panose="02070309020205020404" pitchFamily="49" charset="0"/>
              </a:rPr>
              <a:t>    </a:t>
            </a:r>
            <a:r>
              <a:rPr lang="en-US" sz="2000" b="1" dirty="0" err="1">
                <a:solidFill>
                  <a:schemeClr val="accent1"/>
                </a:solidFill>
                <a:latin typeface="Courier New" panose="02070309020205020404" pitchFamily="49" charset="0"/>
                <a:cs typeface="Courier New" panose="02070309020205020404" pitchFamily="49" charset="0"/>
              </a:rPr>
              <a:t>Dokken</a:t>
            </a:r>
            <a:r>
              <a:rPr lang="en-US" sz="2000" b="1" dirty="0">
                <a:solidFill>
                  <a:schemeClr val="accent1"/>
                </a:solidFill>
                <a:latin typeface="Courier New" panose="02070309020205020404" pitchFamily="49" charset="0"/>
                <a:cs typeface="Courier New" panose="02070309020205020404" pitchFamily="49" charset="0"/>
              </a:rPr>
              <a:t>     Converged   ...</a:t>
            </a:r>
            <a:endParaRPr lang="en-US" sz="20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046729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Suite Test File</a:t>
            </a:r>
          </a:p>
        </p:txBody>
      </p:sp>
      <p:sp>
        <p:nvSpPr>
          <p:cNvPr id="3" name="Content Placeholder 2"/>
          <p:cNvSpPr>
            <a:spLocks noGrp="1"/>
          </p:cNvSpPr>
          <p:nvPr>
            <p:ph sz="quarter" idx="10"/>
          </p:nvPr>
        </p:nvSpPr>
        <p:spPr/>
        <p:txBody>
          <a:bodyPr>
            <a:normAutofit/>
          </a:bodyPr>
          <a:lstStyle/>
          <a:p>
            <a:r>
              <a:rPr lang="en-US" dirty="0">
                <a:cs typeface="Inconsolata"/>
              </a:rPr>
              <a:t># encoding: utf-8</a:t>
            </a:r>
          </a:p>
          <a:p>
            <a:endParaRPr lang="en-US" dirty="0">
              <a:cs typeface="Inconsolata"/>
            </a:endParaRPr>
          </a:p>
          <a:p>
            <a:r>
              <a:rPr lang="en-US" dirty="0">
                <a:cs typeface="Inconsolata"/>
              </a:rPr>
              <a:t># REFERENCE</a:t>
            </a:r>
          </a:p>
          <a:p>
            <a:r>
              <a:rPr lang="en-US" dirty="0">
                <a:cs typeface="Inconsolata"/>
              </a:rPr>
              <a:t># https://</a:t>
            </a:r>
            <a:r>
              <a:rPr lang="en-US" dirty="0" err="1">
                <a:cs typeface="Inconsolata"/>
              </a:rPr>
              <a:t>inspec.io</a:t>
            </a:r>
            <a:r>
              <a:rPr lang="en-US" dirty="0">
                <a:cs typeface="Inconsolata"/>
              </a:rPr>
              <a:t>/docs/reference/resources/command</a:t>
            </a:r>
          </a:p>
          <a:p>
            <a:r>
              <a:rPr lang="en-US" dirty="0">
                <a:cs typeface="Inconsolata"/>
              </a:rPr>
              <a:t># https://</a:t>
            </a:r>
            <a:r>
              <a:rPr lang="en-US" dirty="0" err="1">
                <a:cs typeface="Inconsolata"/>
              </a:rPr>
              <a:t>inspec.io</a:t>
            </a:r>
            <a:r>
              <a:rPr lang="en-US" dirty="0">
                <a:cs typeface="Inconsolata"/>
              </a:rPr>
              <a:t>/docs/reference/resources/host</a:t>
            </a:r>
          </a:p>
          <a:p>
            <a:r>
              <a:rPr lang="en-US" dirty="0">
                <a:cs typeface="Inconsolata"/>
              </a:rPr>
              <a:t># https://</a:t>
            </a:r>
            <a:r>
              <a:rPr lang="en-US" dirty="0" err="1">
                <a:cs typeface="Inconsolata"/>
              </a:rPr>
              <a:t>inspec.io</a:t>
            </a:r>
            <a:r>
              <a:rPr lang="en-US" dirty="0">
                <a:cs typeface="Inconsolata"/>
              </a:rPr>
              <a:t>/docs/reference/resources/port</a:t>
            </a:r>
          </a:p>
          <a:p>
            <a:r>
              <a:rPr lang="en-US" dirty="0">
                <a:cs typeface="Inconsolata"/>
              </a:rPr>
              <a:t># https://</a:t>
            </a:r>
            <a:r>
              <a:rPr lang="en-US" dirty="0" err="1">
                <a:cs typeface="Inconsolata"/>
              </a:rPr>
              <a:t>inspec.io</a:t>
            </a:r>
            <a:r>
              <a:rPr lang="en-US" dirty="0">
                <a:cs typeface="Inconsolata"/>
              </a:rPr>
              <a:t>/docs/reference/resources/service</a:t>
            </a:r>
          </a:p>
        </p:txBody>
      </p:sp>
      <p:sp>
        <p:nvSpPr>
          <p:cNvPr id="4" name="Text Placeholder 3"/>
          <p:cNvSpPr>
            <a:spLocks noGrp="1"/>
          </p:cNvSpPr>
          <p:nvPr>
            <p:ph type="body" sz="quarter" idx="11"/>
          </p:nvPr>
        </p:nvSpPr>
        <p:spPr/>
        <p:txBody>
          <a:bodyPr/>
          <a:lstStyle/>
          <a:p>
            <a:r>
              <a:rPr lang="en-US" dirty="0">
                <a:cs typeface="Inconsolata"/>
              </a:rPr>
              <a:t>~/cookbooks/</a:t>
            </a:r>
            <a:r>
              <a:rPr lang="en-US" dirty="0" err="1">
                <a:cs typeface="Inconsolata"/>
              </a:rPr>
              <a:t>ruby_service</a:t>
            </a:r>
            <a:r>
              <a:rPr lang="en-US" dirty="0">
                <a:cs typeface="Inconsolata"/>
              </a:rPr>
              <a:t>/test/integration/default/</a:t>
            </a:r>
            <a:r>
              <a:rPr lang="en-US" dirty="0" err="1">
                <a:cs typeface="Inconsolata"/>
              </a:rPr>
              <a:t>default_test.rb</a:t>
            </a:r>
            <a:endParaRPr lang="en-US" dirty="0">
              <a:cs typeface="Inconsolata"/>
            </a:endParaRPr>
          </a:p>
        </p:txBody>
      </p:sp>
    </p:spTree>
    <p:extLst>
      <p:ext uri="{BB962C8B-B14F-4D97-AF65-F5344CB8AC3E}">
        <p14:creationId xmlns:p14="http://schemas.microsoft.com/office/powerpoint/2010/main" val="3829480809"/>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q"/>
            </a:pPr>
            <a:r>
              <a:rPr lang="en-US" dirty="0"/>
              <a:t>What tests do you write?</a:t>
            </a:r>
          </a:p>
          <a:p>
            <a:pPr marL="457200" indent="-457200">
              <a:lnSpc>
                <a:spcPct val="150000"/>
              </a:lnSpc>
              <a:buFont typeface="Wingdings" pitchFamily="2" charset="2"/>
              <a:buChar char="q"/>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2255516108"/>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5AA9-B82F-494A-89BC-3596A5D916D8}"/>
              </a:ext>
            </a:extLst>
          </p:cNvPr>
          <p:cNvSpPr>
            <a:spLocks noGrp="1"/>
          </p:cNvSpPr>
          <p:nvPr>
            <p:ph type="ctrTitle"/>
          </p:nvPr>
        </p:nvSpPr>
        <p:spPr/>
        <p:txBody>
          <a:bodyPr>
            <a:normAutofit fontScale="90000"/>
          </a:bodyPr>
          <a:lstStyle/>
          <a:p>
            <a:r>
              <a:rPr lang="en-US" dirty="0" err="1"/>
              <a:t>InSpec</a:t>
            </a:r>
            <a:r>
              <a:rPr lang="en-US" dirty="0"/>
              <a:t> Resources</a:t>
            </a:r>
          </a:p>
        </p:txBody>
      </p:sp>
      <p:sp>
        <p:nvSpPr>
          <p:cNvPr id="3" name="Subtitle 2">
            <a:extLst>
              <a:ext uri="{FF2B5EF4-FFF2-40B4-BE49-F238E27FC236}">
                <a16:creationId xmlns:a16="http://schemas.microsoft.com/office/drawing/2014/main" id="{9BC9BA81-855A-E647-897B-D222B3344042}"/>
              </a:ext>
            </a:extLst>
          </p:cNvPr>
          <p:cNvSpPr>
            <a:spLocks noGrp="1"/>
          </p:cNvSpPr>
          <p:nvPr>
            <p:ph type="subTitle" idx="1"/>
          </p:nvPr>
        </p:nvSpPr>
        <p:spPr>
          <a:xfrm>
            <a:off x="1671638" y="3271838"/>
            <a:ext cx="12319000" cy="4206648"/>
          </a:xfrm>
        </p:spPr>
        <p:txBody>
          <a:bodyPr/>
          <a:lstStyle/>
          <a:p>
            <a:r>
              <a:rPr lang="en-US" dirty="0" err="1"/>
              <a:t>InSpec</a:t>
            </a:r>
            <a:r>
              <a:rPr lang="en-US" dirty="0"/>
              <a:t> has </a:t>
            </a:r>
            <a:r>
              <a:rPr lang="en-US" b="1" dirty="0"/>
              <a:t>80+</a:t>
            </a:r>
            <a:r>
              <a:rPr lang="en-US" dirty="0"/>
              <a:t> resources ready use and if you need a solution that we haven’t provided, you can write your own custom resource.</a:t>
            </a:r>
          </a:p>
          <a:p>
            <a:endParaRPr lang="en-US" dirty="0"/>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file</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command</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host</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port</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http</a:t>
            </a:r>
          </a:p>
          <a:p>
            <a:pPr marL="457200" indent="-457200">
              <a:buFont typeface="Arial" panose="020B0604020202020204" pitchFamily="34" charset="0"/>
              <a:buChar char="•"/>
            </a:pPr>
            <a:r>
              <a:rPr lang="en-US" b="1" dirty="0">
                <a:latin typeface="Courier New" panose="02070309020205020404" pitchFamily="49" charset="0"/>
                <a:cs typeface="Courier New" panose="02070309020205020404" pitchFamily="49" charset="0"/>
              </a:rPr>
              <a:t>service</a:t>
            </a:r>
          </a:p>
        </p:txBody>
      </p:sp>
    </p:spTree>
    <p:extLst>
      <p:ext uri="{BB962C8B-B14F-4D97-AF65-F5344CB8AC3E}">
        <p14:creationId xmlns:p14="http://schemas.microsoft.com/office/powerpoint/2010/main" val="3993677869"/>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file</a:t>
            </a:r>
          </a:p>
        </p:txBody>
      </p:sp>
      <p:sp>
        <p:nvSpPr>
          <p:cNvPr id="3" name="Subtitle 2"/>
          <p:cNvSpPr>
            <a:spLocks noGrp="1"/>
          </p:cNvSpPr>
          <p:nvPr>
            <p:ph type="subTitle" idx="1"/>
          </p:nvPr>
        </p:nvSpPr>
        <p:spPr>
          <a:xfrm>
            <a:off x="1671638" y="3271839"/>
            <a:ext cx="12319000" cy="10715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file</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all system file types, including files, directories ...</a:t>
            </a:r>
          </a:p>
        </p:txBody>
      </p:sp>
      <p:sp>
        <p:nvSpPr>
          <p:cNvPr id="4" name="Subtitle 2"/>
          <p:cNvSpPr txBox="1">
            <a:spLocks/>
          </p:cNvSpPr>
          <p:nvPr/>
        </p:nvSpPr>
        <p:spPr bwMode="white">
          <a:xfrm>
            <a:off x="1671638" y="4467909"/>
            <a:ext cx="12319001" cy="306178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latin typeface="Courier New" panose="02070309020205020404" pitchFamily="49" charset="0"/>
                <a:cs typeface="Courier New" panose="02070309020205020404" pitchFamily="49" charset="0"/>
              </a:rPr>
              <a:t>describe file(</a:t>
            </a:r>
            <a:r>
              <a:rPr lang="en-US" sz="2400" b="1" dirty="0">
                <a:solidFill>
                  <a:schemeClr val="accent1"/>
                </a:solidFill>
                <a:latin typeface="Courier New" panose="02070309020205020404" pitchFamily="49" charset="0"/>
                <a:cs typeface="Courier New" panose="02070309020205020404" pitchFamily="49" charset="0"/>
              </a:rPr>
              <a:t>'/</a:t>
            </a:r>
            <a:r>
              <a:rPr lang="en-US" sz="2400" b="1" dirty="0" err="1">
                <a:solidFill>
                  <a:schemeClr val="accent1"/>
                </a:solidFill>
                <a:latin typeface="Courier New" panose="02070309020205020404" pitchFamily="49" charset="0"/>
                <a:cs typeface="Courier New" panose="02070309020205020404" pitchFamily="49" charset="0"/>
              </a:rPr>
              <a:t>usr</a:t>
            </a:r>
            <a:r>
              <a:rPr lang="en-US" sz="2400" b="1" dirty="0">
                <a:solidFill>
                  <a:schemeClr val="accent1"/>
                </a:solidFill>
                <a:latin typeface="Courier New" panose="02070309020205020404" pitchFamily="49" charset="0"/>
                <a:cs typeface="Courier New" panose="02070309020205020404" pitchFamily="49" charset="0"/>
              </a:rPr>
              <a:t>/local/bin/ruby'</a:t>
            </a:r>
            <a:r>
              <a:rPr lang="en-US" sz="2400" b="1" dirty="0">
                <a:latin typeface="Courier New" panose="02070309020205020404" pitchFamily="49" charset="0"/>
                <a:cs typeface="Courier New" panose="02070309020205020404" pitchFamily="49" charset="0"/>
              </a:rPr>
              <a:t>) do</a:t>
            </a:r>
          </a:p>
          <a:p>
            <a:r>
              <a:rPr lang="en-US" sz="2400" b="1" dirty="0">
                <a:latin typeface="Courier New" panose="02070309020205020404" pitchFamily="49" charset="0"/>
                <a:cs typeface="Courier New" panose="02070309020205020404" pitchFamily="49" charset="0"/>
              </a:rPr>
              <a:t>  it { should exist }</a:t>
            </a:r>
          </a:p>
          <a:p>
            <a:r>
              <a:rPr lang="en-US" sz="2400" b="1" dirty="0">
                <a:latin typeface="Courier New" panose="02070309020205020404" pitchFamily="49" charset="0"/>
                <a:cs typeface="Courier New" panose="02070309020205020404" pitchFamily="49" charset="0"/>
              </a:rPr>
              <a:t>  it { should </a:t>
            </a:r>
            <a:r>
              <a:rPr lang="en-US" sz="2400" b="1" dirty="0" err="1">
                <a:latin typeface="Courier New" panose="02070309020205020404" pitchFamily="49" charset="0"/>
                <a:cs typeface="Courier New" panose="02070309020205020404" pitchFamily="49" charset="0"/>
              </a:rPr>
              <a:t>be_executable</a:t>
            </a:r>
            <a:r>
              <a:rPr lang="en-US" sz="2400" b="1" dirty="0">
                <a:latin typeface="Courier New" panose="02070309020205020404" pitchFamily="49" charset="0"/>
                <a:cs typeface="Courier New" panose="02070309020205020404" pitchFamily="49" charset="0"/>
              </a:rPr>
              <a:t> }</a:t>
            </a:r>
          </a:p>
          <a:p>
            <a:r>
              <a:rPr lang="en-US" sz="2400" b="1" dirty="0">
                <a:latin typeface="Courier New" panose="02070309020205020404" pitchFamily="49" charset="0"/>
                <a:cs typeface="Courier New" panose="02070309020205020404" pitchFamily="49" charset="0"/>
              </a:rPr>
              <a:t>end</a:t>
            </a:r>
          </a:p>
          <a:p>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describe file(</a:t>
            </a:r>
            <a:r>
              <a:rPr lang="en-US" sz="2400" b="1" dirty="0">
                <a:solidFill>
                  <a:schemeClr val="accent1"/>
                </a:solidFill>
                <a:latin typeface="Courier New" panose="02070309020205020404" pitchFamily="49" charset="0"/>
                <a:cs typeface="Courier New" panose="02070309020205020404" pitchFamily="49" charset="0"/>
              </a:rPr>
              <a:t>'/</a:t>
            </a:r>
            <a:r>
              <a:rPr lang="en-US" sz="2400" b="1" dirty="0" err="1">
                <a:solidFill>
                  <a:schemeClr val="accent1"/>
                </a:solidFill>
                <a:latin typeface="Courier New" panose="02070309020205020404" pitchFamily="49" charset="0"/>
                <a:cs typeface="Courier New" panose="02070309020205020404" pitchFamily="49" charset="0"/>
              </a:rPr>
              <a:t>srv</a:t>
            </a:r>
            <a:r>
              <a:rPr lang="en-US" sz="2400" b="1" dirty="0">
                <a:solidFill>
                  <a:schemeClr val="accent1"/>
                </a:solidFill>
                <a:latin typeface="Courier New" panose="02070309020205020404" pitchFamily="49" charset="0"/>
                <a:cs typeface="Courier New" panose="02070309020205020404" pitchFamily="49" charset="0"/>
              </a:rPr>
              <a:t>/specter'</a:t>
            </a:r>
            <a:r>
              <a:rPr lang="en-US" sz="2400" b="1" dirty="0">
                <a:latin typeface="Courier New" panose="02070309020205020404" pitchFamily="49" charset="0"/>
                <a:cs typeface="Courier New" panose="02070309020205020404" pitchFamily="49" charset="0"/>
              </a:rPr>
              <a:t>) do</a:t>
            </a:r>
          </a:p>
          <a:p>
            <a:r>
              <a:rPr lang="en-US" sz="2400" b="1" dirty="0">
                <a:latin typeface="Courier New" panose="02070309020205020404" pitchFamily="49" charset="0"/>
                <a:cs typeface="Courier New" panose="02070309020205020404" pitchFamily="49" charset="0"/>
              </a:rPr>
              <a:t>  it { should </a:t>
            </a:r>
            <a:r>
              <a:rPr lang="en-US" sz="2400" b="1" dirty="0" err="1">
                <a:latin typeface="Courier New" panose="02070309020205020404" pitchFamily="49" charset="0"/>
                <a:cs typeface="Courier New" panose="02070309020205020404" pitchFamily="49" charset="0"/>
              </a:rPr>
              <a:t>be_directory</a:t>
            </a:r>
            <a:r>
              <a:rPr lang="en-US" sz="2400" b="1" dirty="0">
                <a:latin typeface="Courier New" panose="02070309020205020404" pitchFamily="49" charset="0"/>
                <a:cs typeface="Courier New" panose="02070309020205020404" pitchFamily="49" charset="0"/>
              </a:rPr>
              <a:t> }</a:t>
            </a:r>
          </a:p>
          <a:p>
            <a:r>
              <a:rPr lang="en-US" sz="2400" b="1" dirty="0">
                <a:latin typeface="Courier New" panose="02070309020205020404" pitchFamily="49" charset="0"/>
                <a:cs typeface="Courier New" panose="02070309020205020404" pitchFamily="49" charset="0"/>
              </a:rPr>
              <a:t>  its('owner') { should </a:t>
            </a:r>
            <a:r>
              <a:rPr lang="en-US" sz="2400" b="1" dirty="0" err="1">
                <a:latin typeface="Courier New" panose="02070309020205020404" pitchFamily="49" charset="0"/>
                <a:cs typeface="Courier New" panose="02070309020205020404" pitchFamily="49" charset="0"/>
              </a:rPr>
              <a:t>eq</a:t>
            </a:r>
            <a:r>
              <a:rPr lang="en-US" sz="2400" b="1" dirty="0">
                <a:latin typeface="Courier New" panose="02070309020205020404" pitchFamily="49" charset="0"/>
                <a:cs typeface="Courier New" panose="02070309020205020404" pitchFamily="49" charset="0"/>
              </a:rPr>
              <a:t> 'root' }</a:t>
            </a:r>
          </a:p>
          <a:p>
            <a:r>
              <a:rPr lang="en-US" sz="2400" b="1"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56562986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384829"/>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command</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describe command(</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usr</a:t>
            </a:r>
            <a:r>
              <a:rPr lang="en-US" b="1" dirty="0">
                <a:solidFill>
                  <a:schemeClr val="accent1"/>
                </a:solidFill>
                <a:latin typeface="Courier New" panose="02070309020205020404" pitchFamily="49" charset="0"/>
                <a:cs typeface="Courier New" panose="02070309020205020404" pitchFamily="49" charset="0"/>
              </a:rPr>
              <a:t>/local/bin/ruby'</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it { should exist }</a:t>
            </a:r>
          </a:p>
          <a:p>
            <a:r>
              <a:rPr lang="en-US" b="1" dirty="0">
                <a:latin typeface="Courier New" panose="02070309020205020404" pitchFamily="49" charset="0"/>
                <a:cs typeface="Courier New" panose="02070309020205020404" pitchFamily="49" charset="0"/>
              </a:rPr>
              <a:t>end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describe command(</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usr</a:t>
            </a:r>
            <a:r>
              <a:rPr lang="en-US" b="1" dirty="0">
                <a:solidFill>
                  <a:schemeClr val="accent1"/>
                </a:solidFill>
                <a:latin typeface="Courier New" panose="02070309020205020404" pitchFamily="49" charset="0"/>
                <a:cs typeface="Courier New" panose="02070309020205020404" pitchFamily="49" charset="0"/>
              </a:rPr>
              <a:t>/local/bin/ruby -v'</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its('</a:t>
            </a:r>
            <a:r>
              <a:rPr lang="en-US" b="1" dirty="0" err="1">
                <a:latin typeface="Courier New" panose="02070309020205020404" pitchFamily="49" charset="0"/>
                <a:cs typeface="Courier New" panose="02070309020205020404" pitchFamily="49" charset="0"/>
              </a:rPr>
              <a:t>stdout</a:t>
            </a:r>
            <a:r>
              <a:rPr lang="en-US" b="1" dirty="0">
                <a:latin typeface="Courier New" panose="02070309020205020404" pitchFamily="49" charset="0"/>
                <a:cs typeface="Courier New" panose="02070309020205020404" pitchFamily="49" charset="0"/>
              </a:rPr>
              <a:t>') { should match('2.5.1') }</a:t>
            </a:r>
          </a:p>
          <a:p>
            <a:r>
              <a:rPr lang="en-US" b="1"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3089651416"/>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command</a:t>
            </a:r>
          </a:p>
        </p:txBody>
      </p:sp>
      <p:sp>
        <p:nvSpPr>
          <p:cNvPr id="3" name="Subtitle 2"/>
          <p:cNvSpPr>
            <a:spLocks noGrp="1"/>
          </p:cNvSpPr>
          <p:nvPr>
            <p:ph type="subTitle" idx="1"/>
          </p:nvPr>
        </p:nvSpPr>
        <p:spPr>
          <a:xfrm>
            <a:off x="1671638" y="3271838"/>
            <a:ext cx="12319000" cy="1286051"/>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command</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an arbitrary command that is run on the system.</a:t>
            </a:r>
          </a:p>
        </p:txBody>
      </p:sp>
      <p:sp>
        <p:nvSpPr>
          <p:cNvPr id="4" name="Subtitle 2"/>
          <p:cNvSpPr txBox="1">
            <a:spLocks/>
          </p:cNvSpPr>
          <p:nvPr/>
        </p:nvSpPr>
        <p:spPr bwMode="white">
          <a:xfrm>
            <a:off x="1792111" y="4699000"/>
            <a:ext cx="12319001" cy="3143956"/>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command(</a:t>
            </a:r>
            <a:r>
              <a:rPr lang="en-US" b="1" dirty="0">
                <a:solidFill>
                  <a:schemeClr val="accent1"/>
                </a:solidFill>
                <a:latin typeface="Courier New Bold" panose="02070309020205020404" pitchFamily="49" charset="0"/>
                <a:cs typeface="Inconsolata"/>
              </a:rPr>
              <a:t>'curl http://localhost:8000'</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its('</a:t>
            </a:r>
            <a:r>
              <a:rPr lang="en-US" b="1" dirty="0" err="1">
                <a:latin typeface="Courier New Bold" panose="02070309020205020404" pitchFamily="49" charset="0"/>
                <a:cs typeface="Inconsolata"/>
              </a:rPr>
              <a:t>stdout</a:t>
            </a:r>
            <a:r>
              <a:rPr lang="en-US" b="1" dirty="0">
                <a:latin typeface="Courier New Bold" panose="02070309020205020404" pitchFamily="49" charset="0"/>
                <a:cs typeface="Inconsolata"/>
              </a:rPr>
              <a:t>') { should match('welcome friend')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3456294414"/>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host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host</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the name used to refer to a specific host and its availability, including the Internet protocols and ports over which that host name should be available.</a:t>
            </a:r>
          </a:p>
        </p:txBody>
      </p:sp>
      <p:sp>
        <p:nvSpPr>
          <p:cNvPr id="4" name="Subtitle 2"/>
          <p:cNvSpPr txBox="1">
            <a:spLocks/>
          </p:cNvSpPr>
          <p:nvPr/>
        </p:nvSpPr>
        <p:spPr bwMode="white">
          <a:xfrm>
            <a:off x="1792111" y="5573888"/>
            <a:ext cx="12870946"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host(</a:t>
            </a:r>
            <a:r>
              <a:rPr lang="en-US" b="1" dirty="0">
                <a:solidFill>
                  <a:schemeClr val="accent1"/>
                </a:solidFill>
                <a:latin typeface="Courier New Bold" panose="02070309020205020404" pitchFamily="49" charset="0"/>
                <a:cs typeface="Inconsolata"/>
              </a:rPr>
              <a:t>'</a:t>
            </a:r>
            <a:r>
              <a:rPr lang="en-US" b="1" dirty="0" err="1">
                <a:solidFill>
                  <a:schemeClr val="accent1"/>
                </a:solidFill>
                <a:latin typeface="Courier New Bold" panose="02070309020205020404" pitchFamily="49" charset="0"/>
                <a:cs typeface="Inconsolata"/>
              </a:rPr>
              <a:t>localhost</a:t>
            </a:r>
            <a:r>
              <a:rPr lang="en-US" b="1" dirty="0">
                <a:solidFill>
                  <a:schemeClr val="accent1"/>
                </a:solidFill>
                <a:latin typeface="Courier New Bold" panose="02070309020205020404" pitchFamily="49" charset="0"/>
                <a:cs typeface="Inconsolata"/>
              </a:rPr>
              <a:t>', port: 8000, protocol: '</a:t>
            </a:r>
            <a:r>
              <a:rPr lang="en-US" b="1" dirty="0" err="1">
                <a:solidFill>
                  <a:schemeClr val="accent1"/>
                </a:solidFill>
                <a:latin typeface="Courier New Bold" panose="02070309020205020404" pitchFamily="49" charset="0"/>
                <a:cs typeface="Inconsolata"/>
              </a:rPr>
              <a:t>tcp</a:t>
            </a:r>
            <a:r>
              <a:rPr lang="en-US" b="1" dirty="0">
                <a:solidFill>
                  <a:schemeClr val="accent1"/>
                </a:solidFill>
                <a:latin typeface="Courier New Bold" panose="02070309020205020404" pitchFamily="49" charset="0"/>
                <a:cs typeface="Inconsolata"/>
              </a:rPr>
              <a:t>'</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be_reachable</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be_resolvable</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52906797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a:p>
            <a:pPr marL="457200" indent="-457200">
              <a:buFont typeface="Courier New" panose="02070309020205020404" pitchFamily="49" charset="0"/>
              <a:buChar char="o"/>
            </a:pPr>
            <a:r>
              <a:rPr lang="en-US" dirty="0"/>
              <a:t>written a cookbook with a dependency on other cookbooks</a:t>
            </a:r>
          </a:p>
        </p:txBody>
      </p:sp>
      <p:sp>
        <p:nvSpPr>
          <p:cNvPr id="4" name="TextBox 3"/>
          <p:cNvSpPr txBox="1"/>
          <p:nvPr/>
        </p:nvSpPr>
        <p:spPr bwMode="white">
          <a:xfrm>
            <a:off x="4039452" y="4153220"/>
            <a:ext cx="1181014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pic>
        <p:nvPicPr>
          <p:cNvPr id="35" name="Picture 34"/>
          <p:cNvPicPr>
            <a:picLocks noChangeAspect="1"/>
          </p:cNvPicPr>
          <p:nvPr/>
        </p:nvPicPr>
        <p:blipFill>
          <a:blip r:embed="rId5"/>
          <a:stretch>
            <a:fillRect/>
          </a:stretch>
        </p:blipFill>
        <p:spPr>
          <a:xfrm>
            <a:off x="9276505" y="477386"/>
            <a:ext cx="3490397" cy="3490397"/>
          </a:xfrm>
          <a:prstGeom prst="rect">
            <a:avLst/>
          </a:prstGeom>
        </p:spPr>
      </p:pic>
    </p:spTree>
    <p:extLst>
      <p:ext uri="{BB962C8B-B14F-4D97-AF65-F5344CB8AC3E}">
        <p14:creationId xmlns:p14="http://schemas.microsoft.com/office/powerpoint/2010/main" val="1609186839"/>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port</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port</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basic port properties, such as port, process, if it’s listening.</a:t>
            </a:r>
          </a:p>
        </p:txBody>
      </p:sp>
      <p:sp>
        <p:nvSpPr>
          <p:cNvPr id="4" name="Subtitle 2"/>
          <p:cNvSpPr txBox="1">
            <a:spLocks/>
          </p:cNvSpPr>
          <p:nvPr/>
        </p:nvSpPr>
        <p:spPr bwMode="white">
          <a:xfrm>
            <a:off x="1671638" y="5204507"/>
            <a:ext cx="12319001"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port(</a:t>
            </a:r>
            <a:r>
              <a:rPr lang="en-US" b="1" dirty="0">
                <a:solidFill>
                  <a:schemeClr val="accent1"/>
                </a:solidFill>
                <a:latin typeface="Courier New Bold" panose="02070309020205020404" pitchFamily="49" charset="0"/>
                <a:cs typeface="Inconsolata"/>
              </a:rPr>
              <a:t>8000</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be_listening</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its('processes') {should include 'ruby'}</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648773344"/>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http</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http</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an http endpoint.</a:t>
            </a:r>
          </a:p>
        </p:txBody>
      </p:sp>
      <p:sp>
        <p:nvSpPr>
          <p:cNvPr id="4" name="Subtitle 2"/>
          <p:cNvSpPr txBox="1">
            <a:spLocks/>
          </p:cNvSpPr>
          <p:nvPr/>
        </p:nvSpPr>
        <p:spPr bwMode="white">
          <a:xfrm>
            <a:off x="734786" y="5204507"/>
            <a:ext cx="15087600" cy="2269067"/>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http(</a:t>
            </a:r>
            <a:r>
              <a:rPr lang="en-US" b="1" dirty="0">
                <a:solidFill>
                  <a:schemeClr val="accent1"/>
                </a:solidFill>
                <a:latin typeface="Courier New Bold" panose="02070309020205020404" pitchFamily="49" charset="0"/>
                <a:cs typeface="Inconsolata"/>
              </a:rPr>
              <a:t>'http://localhost:8000', </a:t>
            </a:r>
            <a:r>
              <a:rPr lang="en-US" b="1" dirty="0" err="1">
                <a:solidFill>
                  <a:schemeClr val="accent1"/>
                </a:solidFill>
                <a:latin typeface="Courier New Bold" panose="02070309020205020404" pitchFamily="49" charset="0"/>
                <a:cs typeface="Inconsolata"/>
              </a:rPr>
              <a:t>enable_remote_worker</a:t>
            </a:r>
            <a:r>
              <a:rPr lang="en-US" b="1" dirty="0">
                <a:solidFill>
                  <a:schemeClr val="accent1"/>
                </a:solidFill>
                <a:latin typeface="Courier New Bold" panose="02070309020205020404" pitchFamily="49" charset="0"/>
                <a:cs typeface="Inconsolata"/>
              </a:rPr>
              <a:t>: true</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its('status') { should </a:t>
            </a:r>
            <a:r>
              <a:rPr lang="en-US" b="1" dirty="0" err="1">
                <a:latin typeface="Courier New Bold" panose="02070309020205020404" pitchFamily="49" charset="0"/>
                <a:cs typeface="Inconsolata"/>
              </a:rPr>
              <a:t>eq</a:t>
            </a:r>
            <a:r>
              <a:rPr lang="en-US" b="1" dirty="0">
                <a:latin typeface="Courier New Bold" panose="02070309020205020404" pitchFamily="49" charset="0"/>
                <a:cs typeface="Inconsolata"/>
              </a:rPr>
              <a:t> 200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273509231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service</a:t>
            </a:r>
          </a:p>
        </p:txBody>
      </p:sp>
      <p:sp>
        <p:nvSpPr>
          <p:cNvPr id="3" name="Subtitle 2"/>
          <p:cNvSpPr>
            <a:spLocks noGrp="1"/>
          </p:cNvSpPr>
          <p:nvPr>
            <p:ph type="subTitle" idx="1"/>
          </p:nvPr>
        </p:nvSpPr>
        <p:spPr>
          <a:xfrm>
            <a:off x="1671638" y="3271838"/>
            <a:ext cx="12319000" cy="1808162"/>
          </a:xfrm>
        </p:spPr>
        <p:txBody>
          <a:bodyPr/>
          <a:lstStyle/>
          <a:p>
            <a:r>
              <a:rPr lang="en-US" dirty="0">
                <a:latin typeface="Raleway-v4020" pitchFamily="2" charset="77"/>
                <a:cs typeface="Raleway-v4020 Bold"/>
              </a:rPr>
              <a:t>Use the </a:t>
            </a:r>
            <a:r>
              <a:rPr lang="en-US" b="1" dirty="0">
                <a:latin typeface="Courier New" panose="02070309020205020404" pitchFamily="49" charset="0"/>
                <a:cs typeface="Courier New" panose="02070309020205020404" pitchFamily="49" charset="0"/>
              </a:rPr>
              <a:t>service</a:t>
            </a:r>
            <a:r>
              <a:rPr lang="en-US" dirty="0">
                <a:latin typeface="Raleway-v4020" pitchFamily="2" charset="77"/>
                <a:cs typeface="Raleway-v4020 Bold"/>
              </a:rPr>
              <a:t> </a:t>
            </a:r>
            <a:r>
              <a:rPr lang="en-US" dirty="0" err="1">
                <a:latin typeface="Raleway-v4020" pitchFamily="2" charset="77"/>
                <a:cs typeface="Raleway-v4020 Bold"/>
              </a:rPr>
              <a:t>InSpec</a:t>
            </a:r>
            <a:r>
              <a:rPr lang="en-US" dirty="0">
                <a:latin typeface="Raleway-v4020" pitchFamily="2" charset="77"/>
                <a:cs typeface="Raleway-v4020 Bold"/>
              </a:rPr>
              <a:t> audit resource to test if the named service is installed, running and/or enabled.</a:t>
            </a:r>
          </a:p>
        </p:txBody>
      </p:sp>
      <p:sp>
        <p:nvSpPr>
          <p:cNvPr id="4" name="Subtitle 2"/>
          <p:cNvSpPr txBox="1">
            <a:spLocks/>
          </p:cNvSpPr>
          <p:nvPr/>
        </p:nvSpPr>
        <p:spPr bwMode="white">
          <a:xfrm>
            <a:off x="1671638" y="5204507"/>
            <a:ext cx="13193889" cy="2269067"/>
          </a:xfrm>
          <a:prstGeom prst="rect">
            <a:avLst/>
          </a:prstGeom>
          <a:ln>
            <a:noFill/>
          </a:ln>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describe service(</a:t>
            </a:r>
            <a:r>
              <a:rPr lang="en-US" b="1" dirty="0">
                <a:solidFill>
                  <a:schemeClr val="accent1"/>
                </a:solidFill>
                <a:latin typeface="Courier New Bold" panose="02070309020205020404" pitchFamily="49" charset="0"/>
                <a:cs typeface="Inconsolata"/>
              </a:rPr>
              <a:t>'</a:t>
            </a:r>
            <a:r>
              <a:rPr lang="en-US" b="1" dirty="0" err="1">
                <a:solidFill>
                  <a:schemeClr val="accent1"/>
                </a:solidFill>
                <a:latin typeface="Courier New Bold" panose="02070309020205020404" pitchFamily="49" charset="0"/>
                <a:cs typeface="Inconsolata"/>
              </a:rPr>
              <a:t>ruby_service</a:t>
            </a:r>
            <a:r>
              <a:rPr lang="en-US" b="1" dirty="0">
                <a:solidFill>
                  <a:schemeClr val="accent1"/>
                </a:solidFill>
                <a:latin typeface="Courier New Bold" panose="02070309020205020404" pitchFamily="49" charset="0"/>
                <a:cs typeface="Inconsolata"/>
              </a:rPr>
              <a:t>'</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be_installed</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it { should </a:t>
            </a:r>
            <a:r>
              <a:rPr lang="en-US" b="1" dirty="0" err="1">
                <a:latin typeface="Courier New Bold" panose="02070309020205020404" pitchFamily="49" charset="0"/>
                <a:cs typeface="Inconsolata"/>
              </a:rPr>
              <a:t>be_running</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1421738672"/>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cs typeface="Inconsolata"/>
              </a:rPr>
              <a:t>-----&gt; Starting Kitchen (v1.20.0)</a:t>
            </a:r>
          </a:p>
          <a:p>
            <a:r>
              <a:rPr lang="en-US" dirty="0">
                <a:cs typeface="Inconsolata"/>
              </a:rPr>
              <a:t>-----&gt; Verifying &lt;default-centos-7&gt;...</a:t>
            </a:r>
          </a:p>
          <a:p>
            <a:r>
              <a:rPr lang="en-US" dirty="0">
                <a:cs typeface="Inconsolata"/>
              </a:rPr>
              <a:t>       Loaded tests from {:path=&gt;".Users.franklinwebber.running_with_scissors.ruby_service.test.integration.default"}</a:t>
            </a:r>
          </a:p>
          <a:p>
            <a:endParaRPr lang="en-US" dirty="0">
              <a:cs typeface="Inconsolata"/>
            </a:endParaRPr>
          </a:p>
          <a:p>
            <a:r>
              <a:rPr lang="en-US" dirty="0">
                <a:cs typeface="Inconsolata"/>
              </a:rPr>
              <a:t>Profile: tests from {:path=&gt;"/Users/</a:t>
            </a:r>
            <a:r>
              <a:rPr lang="en-US" dirty="0" err="1">
                <a:cs typeface="Inconsolata"/>
              </a:rPr>
              <a:t>franklinwebber</a:t>
            </a:r>
            <a:r>
              <a:rPr lang="en-US" dirty="0">
                <a:cs typeface="Inconsolata"/>
              </a:rPr>
              <a:t>/</a:t>
            </a:r>
            <a:r>
              <a:rPr lang="en-US" dirty="0" err="1">
                <a:cs typeface="Inconsolata"/>
              </a:rPr>
              <a:t>running_with_scissors</a:t>
            </a:r>
            <a:r>
              <a:rPr lang="en-US" dirty="0">
                <a:cs typeface="Inconsolata"/>
              </a:rPr>
              <a:t>/</a:t>
            </a:r>
            <a:r>
              <a:rPr lang="en-US" dirty="0" err="1">
                <a:cs typeface="Inconsolata"/>
              </a:rPr>
              <a:t>ruby_service</a:t>
            </a:r>
            <a:r>
              <a:rPr lang="en-US" dirty="0">
                <a:cs typeface="Inconsolata"/>
              </a:rPr>
              <a:t>/test/integration/default"} (tests from {:path=&gt;".Users.franklinwebber.running_with_scissors.ruby_service.test.integration.default"})</a:t>
            </a:r>
          </a:p>
          <a:p>
            <a:r>
              <a:rPr lang="en-US" dirty="0">
                <a:cs typeface="Inconsolata"/>
              </a:rPr>
              <a:t>Version: (not specified)</a:t>
            </a:r>
          </a:p>
        </p:txBody>
      </p:sp>
      <p:sp>
        <p:nvSpPr>
          <p:cNvPr id="3" name="Text Placeholder 2"/>
          <p:cNvSpPr>
            <a:spLocks noGrp="1"/>
          </p:cNvSpPr>
          <p:nvPr>
            <p:ph type="body" sz="quarter" idx="11"/>
          </p:nvPr>
        </p:nvSpPr>
        <p:spPr/>
        <p:txBody>
          <a:bodyPr/>
          <a:lstStyle/>
          <a:p>
            <a:r>
              <a:rPr lang="en-US" dirty="0">
                <a:cs typeface="Inconsolata"/>
              </a:rPr>
              <a:t>&gt; kitchen verify</a:t>
            </a:r>
          </a:p>
        </p:txBody>
      </p:sp>
      <p:sp>
        <p:nvSpPr>
          <p:cNvPr id="5" name="Title 4"/>
          <p:cNvSpPr>
            <a:spLocks noGrp="1"/>
          </p:cNvSpPr>
          <p:nvPr>
            <p:ph type="title"/>
          </p:nvPr>
        </p:nvSpPr>
        <p:spPr/>
        <p:txBody>
          <a:bodyPr/>
          <a:lstStyle/>
          <a:p>
            <a:r>
              <a:rPr lang="en-US" dirty="0"/>
              <a:t>Execute the Tests</a:t>
            </a:r>
          </a:p>
        </p:txBody>
      </p:sp>
    </p:spTree>
    <p:extLst>
      <p:ext uri="{BB962C8B-B14F-4D97-AF65-F5344CB8AC3E}">
        <p14:creationId xmlns:p14="http://schemas.microsoft.com/office/powerpoint/2010/main" val="1490650140"/>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r>
              <a:rPr lang="en-US" dirty="0"/>
              <a:t>What tests do you write?</a:t>
            </a:r>
          </a:p>
          <a:p>
            <a:pPr marL="457200" indent="-457200">
              <a:lnSpc>
                <a:spcPct val="150000"/>
              </a:lnSpc>
              <a:buFont typeface="Wingdings" pitchFamily="2" charset="2"/>
              <a:buChar char="q"/>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3395897340"/>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 Kitchen's Commands</a:t>
            </a:r>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a:gradFill>
                  <a:gsLst>
                    <a:gs pos="0">
                      <a:srgbClr val="FFFFFF"/>
                    </a:gs>
                    <a:gs pos="100000">
                      <a:srgbClr val="FFFFFF"/>
                    </a:gs>
                  </a:gsLst>
                  <a:lin ang="5400000" scaled="0"/>
                </a:gradFill>
              </a:rPr>
              <a:t>Synchronize Cookbooks</a:t>
            </a:r>
          </a:p>
        </p:txBody>
      </p:sp>
      <p:sp>
        <p:nvSpPr>
          <p:cNvPr id="10" name="Rounded Rectangle 9">
            <a:extLst>
              <a:ext uri="{FF2B5EF4-FFF2-40B4-BE49-F238E27FC236}">
                <a16:creationId xmlns:a16="http://schemas.microsoft.com/office/drawing/2014/main" id="{64230547-399F-AC48-B009-95F8CA1B7D22}"/>
              </a:ext>
            </a:extLst>
          </p:cNvPr>
          <p:cNvSpPr/>
          <p:nvPr/>
        </p:nvSpPr>
        <p:spPr bwMode="auto">
          <a:xfrm>
            <a:off x="6613109" y="7177217"/>
            <a:ext cx="3029782" cy="514292"/>
          </a:xfrm>
          <a:prstGeom prst="round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a:gradFill>
                  <a:gsLst>
                    <a:gs pos="0">
                      <a:srgbClr val="FFFFFF"/>
                    </a:gs>
                    <a:gs pos="100000">
                      <a:srgbClr val="FFFFFF"/>
                    </a:gs>
                  </a:gsLst>
                  <a:lin ang="5400000" scaled="0"/>
                </a:gradFill>
              </a:rPr>
              <a:t>Destroy Instance</a:t>
            </a:r>
          </a:p>
        </p:txBody>
      </p:sp>
    </p:spTree>
    <p:extLst>
      <p:ext uri="{BB962C8B-B14F-4D97-AF65-F5344CB8AC3E}">
        <p14:creationId xmlns:p14="http://schemas.microsoft.com/office/powerpoint/2010/main" val="1204066546"/>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A6BA-9971-E642-8978-81DE9A521AC5}"/>
              </a:ext>
            </a:extLst>
          </p:cNvPr>
          <p:cNvSpPr>
            <a:spLocks noGrp="1"/>
          </p:cNvSpPr>
          <p:nvPr>
            <p:ph type="ctrTitle"/>
          </p:nvPr>
        </p:nvSpPr>
        <p:spPr/>
        <p:txBody>
          <a:bodyPr>
            <a:normAutofit fontScale="90000"/>
          </a:bodyPr>
          <a:lstStyle/>
          <a:p>
            <a:r>
              <a:rPr lang="en-US" dirty="0"/>
              <a:t>Kitchen Verify</a:t>
            </a:r>
          </a:p>
        </p:txBody>
      </p:sp>
      <p:sp>
        <p:nvSpPr>
          <p:cNvPr id="4" name="Subtitle 2">
            <a:extLst>
              <a:ext uri="{FF2B5EF4-FFF2-40B4-BE49-F238E27FC236}">
                <a16:creationId xmlns:a16="http://schemas.microsoft.com/office/drawing/2014/main" id="{194D42BA-653E-2C4B-856B-81B79314A21F}"/>
              </a:ext>
            </a:extLst>
          </p:cNvPr>
          <p:cNvSpPr txBox="1">
            <a:spLocks/>
          </p:cNvSpPr>
          <p:nvPr/>
        </p:nvSpPr>
        <p:spPr bwMode="white">
          <a:xfrm>
            <a:off x="1671638" y="3271838"/>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kitchen verify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FB9BF3DD-E1E2-434A-810A-3445757B2D6B}"/>
              </a:ext>
            </a:extLst>
          </p:cNvPr>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a:extLst>
              <a:ext uri="{FF2B5EF4-FFF2-40B4-BE49-F238E27FC236}">
                <a16:creationId xmlns:a16="http://schemas.microsoft.com/office/drawing/2014/main" id="{92F257D0-B9C6-8941-ADCA-C22CAC09D1FE}"/>
              </a:ext>
            </a:extLst>
          </p:cNvPr>
          <p:cNvSpPr/>
          <p:nvPr/>
        </p:nvSpPr>
        <p:spPr bwMode="auto">
          <a:xfrm>
            <a:off x="1671638" y="6318962"/>
            <a:ext cx="4151376" cy="689548"/>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Create Test Instance</a:t>
            </a:r>
            <a:endParaRPr lang="en-US" sz="2400" b="1" dirty="0">
              <a:gradFill>
                <a:gsLst>
                  <a:gs pos="0">
                    <a:srgbClr val="FFFFFF"/>
                  </a:gs>
                  <a:gs pos="100000">
                    <a:srgbClr val="FFFFFF"/>
                  </a:gs>
                </a:gsLst>
                <a:lin ang="5400000" scaled="0"/>
              </a:gradFill>
            </a:endParaRPr>
          </a:p>
        </p:txBody>
      </p:sp>
      <p:sp>
        <p:nvSpPr>
          <p:cNvPr id="7" name="Subtitle 2">
            <a:extLst>
              <a:ext uri="{FF2B5EF4-FFF2-40B4-BE49-F238E27FC236}">
                <a16:creationId xmlns:a16="http://schemas.microsoft.com/office/drawing/2014/main" id="{82DCBACD-3E83-3749-8EDA-CC01EBA9789F}"/>
              </a:ext>
            </a:extLst>
          </p:cNvPr>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a:latin typeface="Raleway-v4020" pitchFamily="2" charset="77"/>
                <a:cs typeface="Courier New" panose="02070309020205020404" pitchFamily="49" charset="0"/>
              </a:rPr>
              <a:t>Create, converge, and verify one or more test instances.</a:t>
            </a:r>
          </a:p>
        </p:txBody>
      </p:sp>
      <p:sp>
        <p:nvSpPr>
          <p:cNvPr id="8" name="Rounded Rectangle 7">
            <a:extLst>
              <a:ext uri="{FF2B5EF4-FFF2-40B4-BE49-F238E27FC236}">
                <a16:creationId xmlns:a16="http://schemas.microsoft.com/office/drawing/2014/main" id="{F1B896B7-986B-8A49-A447-8EDDA717A558}"/>
              </a:ext>
            </a:extLst>
          </p:cNvPr>
          <p:cNvSpPr/>
          <p:nvPr/>
        </p:nvSpPr>
        <p:spPr bwMode="auto">
          <a:xfrm>
            <a:off x="6091092" y="6318962"/>
            <a:ext cx="2971800" cy="689548"/>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Install Chef</a:t>
            </a:r>
            <a:endParaRPr lang="en-US" sz="2400" b="1" dirty="0">
              <a:gradFill>
                <a:gsLst>
                  <a:gs pos="0">
                    <a:srgbClr val="FFFFFF"/>
                  </a:gs>
                  <a:gs pos="100000">
                    <a:srgbClr val="FFFFFF"/>
                  </a:gs>
                </a:gsLst>
                <a:lin ang="5400000" scaled="0"/>
              </a:gradFill>
            </a:endParaRPr>
          </a:p>
        </p:txBody>
      </p:sp>
      <p:sp>
        <p:nvSpPr>
          <p:cNvPr id="9" name="Rounded Rectangle 8">
            <a:extLst>
              <a:ext uri="{FF2B5EF4-FFF2-40B4-BE49-F238E27FC236}">
                <a16:creationId xmlns:a16="http://schemas.microsoft.com/office/drawing/2014/main" id="{A287AE85-FC86-7946-9ABE-47DE43615932}"/>
              </a:ext>
            </a:extLst>
          </p:cNvPr>
          <p:cNvSpPr/>
          <p:nvPr/>
        </p:nvSpPr>
        <p:spPr bwMode="auto">
          <a:xfrm>
            <a:off x="9330071" y="6729371"/>
            <a:ext cx="3200400" cy="689548"/>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Apply the Run List</a:t>
            </a:r>
            <a:endParaRPr lang="en-US" sz="2400" b="1" dirty="0">
              <a:gradFill>
                <a:gsLst>
                  <a:gs pos="0">
                    <a:srgbClr val="FFFFFF"/>
                  </a:gs>
                  <a:gs pos="100000">
                    <a:srgbClr val="FFFFFF"/>
                  </a:gs>
                </a:gsLst>
                <a:lin ang="5400000" scaled="0"/>
              </a:gradFill>
            </a:endParaRPr>
          </a:p>
        </p:txBody>
      </p:sp>
      <p:sp>
        <p:nvSpPr>
          <p:cNvPr id="10" name="Rounded Rectangle 9">
            <a:extLst>
              <a:ext uri="{FF2B5EF4-FFF2-40B4-BE49-F238E27FC236}">
                <a16:creationId xmlns:a16="http://schemas.microsoft.com/office/drawing/2014/main" id="{92FC1B1E-907E-4B48-87D8-71A589EDF2BD}"/>
              </a:ext>
            </a:extLst>
          </p:cNvPr>
          <p:cNvSpPr/>
          <p:nvPr/>
        </p:nvSpPr>
        <p:spPr bwMode="auto">
          <a:xfrm>
            <a:off x="12739539" y="6326355"/>
            <a:ext cx="2743200" cy="689548"/>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a:gradFill>
                  <a:gsLst>
                    <a:gs pos="0">
                      <a:srgbClr val="FFFFFF"/>
                    </a:gs>
                    <a:gs pos="100000">
                      <a:srgbClr val="FFFFFF"/>
                    </a:gs>
                  </a:gsLst>
                  <a:lin ang="5400000" scaled="0"/>
                </a:gradFill>
              </a:rPr>
              <a:t>Execute Tests</a:t>
            </a:r>
            <a:endParaRPr lang="en-US" sz="2400" b="1" dirty="0">
              <a:gradFill>
                <a:gsLst>
                  <a:gs pos="0">
                    <a:srgbClr val="FFFFFF"/>
                  </a:gs>
                  <a:gs pos="100000">
                    <a:srgbClr val="FFFFFF"/>
                  </a:gs>
                </a:gsLst>
                <a:lin ang="5400000" scaled="0"/>
              </a:gradFill>
            </a:endParaRPr>
          </a:p>
        </p:txBody>
      </p:sp>
      <p:sp>
        <p:nvSpPr>
          <p:cNvPr id="11" name="Right Arrow 10">
            <a:extLst>
              <a:ext uri="{FF2B5EF4-FFF2-40B4-BE49-F238E27FC236}">
                <a16:creationId xmlns:a16="http://schemas.microsoft.com/office/drawing/2014/main" id="{FEA9B7BB-671F-0342-ABA4-811308DB78A4}"/>
              </a:ext>
            </a:extLst>
          </p:cNvPr>
          <p:cNvSpPr/>
          <p:nvPr/>
        </p:nvSpPr>
        <p:spPr bwMode="auto">
          <a:xfrm>
            <a:off x="5672309" y="6318962"/>
            <a:ext cx="571500" cy="696941"/>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4" name="Rounded Rectangle 13">
            <a:extLst>
              <a:ext uri="{FF2B5EF4-FFF2-40B4-BE49-F238E27FC236}">
                <a16:creationId xmlns:a16="http://schemas.microsoft.com/office/drawing/2014/main" id="{AB7FAF82-3250-FD4E-9CE6-0F63E4AAA1D3}"/>
              </a:ext>
            </a:extLst>
          </p:cNvPr>
          <p:cNvSpPr/>
          <p:nvPr/>
        </p:nvSpPr>
        <p:spPr bwMode="auto">
          <a:xfrm>
            <a:off x="9330071" y="5928711"/>
            <a:ext cx="3200400" cy="689548"/>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Synchronize Cookbooks</a:t>
            </a:r>
          </a:p>
        </p:txBody>
      </p:sp>
      <p:sp>
        <p:nvSpPr>
          <p:cNvPr id="12" name="Right Arrow 11">
            <a:extLst>
              <a:ext uri="{FF2B5EF4-FFF2-40B4-BE49-F238E27FC236}">
                <a16:creationId xmlns:a16="http://schemas.microsoft.com/office/drawing/2014/main" id="{B18B88F9-6009-0A42-8561-CDB755AA190C}"/>
              </a:ext>
            </a:extLst>
          </p:cNvPr>
          <p:cNvSpPr/>
          <p:nvPr/>
        </p:nvSpPr>
        <p:spPr bwMode="auto">
          <a:xfrm>
            <a:off x="8897824" y="6318962"/>
            <a:ext cx="571500" cy="696941"/>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
        <p:nvSpPr>
          <p:cNvPr id="13" name="Right Arrow 12">
            <a:extLst>
              <a:ext uri="{FF2B5EF4-FFF2-40B4-BE49-F238E27FC236}">
                <a16:creationId xmlns:a16="http://schemas.microsoft.com/office/drawing/2014/main" id="{70F10DC2-CA85-1344-8FCC-C2AAB7E5BB6A}"/>
              </a:ext>
            </a:extLst>
          </p:cNvPr>
          <p:cNvSpPr/>
          <p:nvPr/>
        </p:nvSpPr>
        <p:spPr bwMode="auto">
          <a:xfrm>
            <a:off x="12360956" y="6311569"/>
            <a:ext cx="571500" cy="696941"/>
          </a:xfrm>
          <a:prstGeom prst="right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2569695"/>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r>
              <a:rPr lang="en-US" dirty="0"/>
              <a:t>What tests do you write?</a:t>
            </a:r>
          </a:p>
          <a:p>
            <a:pPr marL="457200" indent="-457200">
              <a:lnSpc>
                <a:spcPct val="150000"/>
              </a:lnSpc>
              <a:buFont typeface="Wingdings" pitchFamily="2" charset="2"/>
              <a:buChar char="ü"/>
            </a:pPr>
            <a:r>
              <a:rPr lang="en-US" dirty="0"/>
              <a:t>How do you execute tests?</a:t>
            </a:r>
          </a:p>
          <a:p>
            <a:pPr marL="457200" indent="-457200">
              <a:lnSpc>
                <a:spcPct val="150000"/>
              </a:lnSpc>
              <a:buFont typeface="Wingdings" pitchFamily="2" charset="2"/>
              <a:buChar char="q"/>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700617030"/>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725F-C963-AF4D-A6DA-724AA3DC0D1B}"/>
              </a:ext>
            </a:extLst>
          </p:cNvPr>
          <p:cNvSpPr>
            <a:spLocks noGrp="1"/>
          </p:cNvSpPr>
          <p:nvPr>
            <p:ph type="ctrTitle"/>
          </p:nvPr>
        </p:nvSpPr>
        <p:spPr/>
        <p:txBody>
          <a:bodyPr>
            <a:normAutofit fontScale="90000"/>
          </a:bodyPr>
          <a:lstStyle/>
          <a:p>
            <a:r>
              <a:rPr lang="en-US" dirty="0"/>
              <a:t>Refactoring</a:t>
            </a:r>
          </a:p>
        </p:txBody>
      </p:sp>
      <p:sp>
        <p:nvSpPr>
          <p:cNvPr id="3" name="Subtitle 2">
            <a:extLst>
              <a:ext uri="{FF2B5EF4-FFF2-40B4-BE49-F238E27FC236}">
                <a16:creationId xmlns:a16="http://schemas.microsoft.com/office/drawing/2014/main" id="{FA7B69AB-4C52-AD4F-8B05-D1064FF2DAB2}"/>
              </a:ext>
            </a:extLst>
          </p:cNvPr>
          <p:cNvSpPr>
            <a:spLocks noGrp="1"/>
          </p:cNvSpPr>
          <p:nvPr>
            <p:ph type="subTitle" idx="1"/>
          </p:nvPr>
        </p:nvSpPr>
        <p:spPr>
          <a:xfrm>
            <a:off x="1671638" y="3271838"/>
            <a:ext cx="12319000" cy="1657971"/>
          </a:xfrm>
        </p:spPr>
        <p:txBody>
          <a:bodyPr/>
          <a:lstStyle/>
          <a:p>
            <a:r>
              <a:rPr lang="en-US" dirty="0"/>
              <a:t>Code refactoring is the process of restructuring existing computer code—changing the factoring—without changing its external behavior. </a:t>
            </a:r>
          </a:p>
          <a:p>
            <a:pPr algn="r"/>
            <a:r>
              <a:rPr lang="en-US" dirty="0"/>
              <a:t>~ Wikipedia</a:t>
            </a:r>
          </a:p>
          <a:p>
            <a:pPr algn="r"/>
            <a:endParaRPr lang="en-US" dirty="0"/>
          </a:p>
          <a:p>
            <a:pPr marL="514350" indent="-514350">
              <a:buFont typeface="+mj-lt"/>
              <a:buAutoNum type="arabicPeriod"/>
            </a:pPr>
            <a:endParaRPr lang="en-US" sz="2400" dirty="0"/>
          </a:p>
          <a:p>
            <a:pPr marL="514350" indent="-514350">
              <a:buFont typeface="+mj-lt"/>
              <a:buAutoNum type="arabicPeriod"/>
            </a:pPr>
            <a:r>
              <a:rPr lang="en-US" sz="2400" dirty="0"/>
              <a:t>Define a test set for the unit first</a:t>
            </a:r>
          </a:p>
          <a:p>
            <a:pPr marL="514350" indent="-514350">
              <a:buFont typeface="+mj-lt"/>
              <a:buAutoNum type="arabicPeriod"/>
            </a:pPr>
            <a:r>
              <a:rPr lang="en-US" sz="2400" dirty="0"/>
              <a:t>Then implement the unit</a:t>
            </a:r>
          </a:p>
          <a:p>
            <a:pPr marL="514350" indent="-514350">
              <a:buFont typeface="+mj-lt"/>
              <a:buAutoNum type="arabicPeriod"/>
            </a:pPr>
            <a:r>
              <a:rPr lang="en-US" sz="2400" dirty="0"/>
              <a:t>Finally verify that the implementation of the unit makes the tests succeed.</a:t>
            </a:r>
          </a:p>
          <a:p>
            <a:pPr marL="514350" indent="-514350">
              <a:buFont typeface="+mj-lt"/>
              <a:buAutoNum type="arabicPeriod"/>
            </a:pPr>
            <a:r>
              <a:rPr lang="en-US" sz="2400" b="1" dirty="0"/>
              <a:t>Refactor</a:t>
            </a:r>
          </a:p>
          <a:p>
            <a:pPr algn="r"/>
            <a:endParaRPr lang="en-US" dirty="0"/>
          </a:p>
        </p:txBody>
      </p:sp>
    </p:spTree>
    <p:extLst>
      <p:ext uri="{BB962C8B-B14F-4D97-AF65-F5344CB8AC3E}">
        <p14:creationId xmlns:p14="http://schemas.microsoft.com/office/powerpoint/2010/main" val="1259492210"/>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Ruby: Variables</a:t>
            </a:r>
          </a:p>
        </p:txBody>
      </p:sp>
      <p:sp>
        <p:nvSpPr>
          <p:cNvPr id="3" name="Subtitle 2"/>
          <p:cNvSpPr>
            <a:spLocks noGrp="1"/>
          </p:cNvSpPr>
          <p:nvPr>
            <p:ph type="subTitle" idx="1"/>
          </p:nvPr>
        </p:nvSpPr>
        <p:spPr>
          <a:xfrm>
            <a:off x="1671638" y="3271838"/>
            <a:ext cx="12319000" cy="1430791"/>
          </a:xfrm>
        </p:spPr>
        <p:txBody>
          <a:bodyPr/>
          <a:lstStyle/>
          <a:p>
            <a:r>
              <a:rPr lang="en-US" dirty="0"/>
              <a:t>A variable whose name begins with a lowercase letter (a-z) or underscore (_) is a local variable or method invocation.</a:t>
            </a:r>
          </a:p>
        </p:txBody>
      </p:sp>
      <p:sp>
        <p:nvSpPr>
          <p:cNvPr id="4" name="Subtitle 2">
            <a:extLst>
              <a:ext uri="{FF2B5EF4-FFF2-40B4-BE49-F238E27FC236}">
                <a16:creationId xmlns:a16="http://schemas.microsoft.com/office/drawing/2014/main" id="{2C6AD8C9-C8AC-5643-BFC5-9787289331A7}"/>
              </a:ext>
            </a:extLst>
          </p:cNvPr>
          <p:cNvSpPr txBox="1">
            <a:spLocks/>
          </p:cNvSpPr>
          <p:nvPr/>
        </p:nvSpPr>
        <p:spPr bwMode="white">
          <a:xfrm>
            <a:off x="1671638" y="4506686"/>
            <a:ext cx="13193889" cy="3494313"/>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err="1">
                <a:solidFill>
                  <a:schemeClr val="accent1"/>
                </a:solidFill>
                <a:latin typeface="Courier New Bold" panose="02070309020205020404" pitchFamily="49" charset="0"/>
                <a:cs typeface="Inconsolata"/>
              </a:rPr>
              <a:t>site_path</a:t>
            </a:r>
            <a:r>
              <a:rPr lang="en-US" b="1" dirty="0">
                <a:latin typeface="Courier New Bold" panose="02070309020205020404" pitchFamily="49" charset="0"/>
                <a:cs typeface="Inconsolata"/>
              </a:rPr>
              <a:t> = '/</a:t>
            </a:r>
            <a:r>
              <a:rPr lang="en-US" b="1" dirty="0" err="1">
                <a:latin typeface="Courier New Bold" panose="02070309020205020404" pitchFamily="49" charset="0"/>
                <a:cs typeface="Inconsolata"/>
              </a:rPr>
              <a:t>srv</a:t>
            </a:r>
            <a:r>
              <a:rPr lang="en-US" b="1" dirty="0">
                <a:latin typeface="Courier New Bold" panose="02070309020205020404" pitchFamily="49" charset="0"/>
                <a:cs typeface="Inconsolata"/>
              </a:rPr>
              <a:t>/specter'</a:t>
            </a:r>
          </a:p>
          <a:p>
            <a:endParaRPr lang="en-US" b="1" dirty="0">
              <a:latin typeface="Courier New Bold" panose="02070309020205020404" pitchFamily="49" charset="0"/>
              <a:cs typeface="Inconsolata"/>
            </a:endParaRPr>
          </a:p>
          <a:p>
            <a:r>
              <a:rPr lang="en-US" b="1" dirty="0">
                <a:latin typeface="Courier New Bold" panose="02070309020205020404" pitchFamily="49" charset="0"/>
                <a:cs typeface="Inconsolata"/>
              </a:rPr>
              <a:t>execute '</a:t>
            </a:r>
            <a:r>
              <a:rPr lang="en-US" b="1" dirty="0" err="1">
                <a:latin typeface="Courier New Bold" panose="02070309020205020404" pitchFamily="49" charset="0"/>
                <a:cs typeface="Inconsolata"/>
              </a:rPr>
              <a:t>extract_site</a:t>
            </a:r>
            <a:r>
              <a:rPr lang="en-US" b="1" dirty="0">
                <a:latin typeface="Courier New Bold" panose="02070309020205020404" pitchFamily="49" charset="0"/>
                <a:cs typeface="Inconsolata"/>
              </a:rPr>
              <a:t>' do</a:t>
            </a:r>
          </a:p>
          <a:p>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cwd</a:t>
            </a:r>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srv</a:t>
            </a:r>
            <a:r>
              <a:rPr lang="en-US" b="1" dirty="0">
                <a:latin typeface="Courier New Bold" panose="02070309020205020404" pitchFamily="49" charset="0"/>
                <a:cs typeface="Inconsolata"/>
              </a:rPr>
              <a:t>'</a:t>
            </a:r>
          </a:p>
          <a:p>
            <a:r>
              <a:rPr lang="en-US" b="1" dirty="0">
                <a:latin typeface="Courier New Bold" panose="02070309020205020404" pitchFamily="49" charset="0"/>
                <a:cs typeface="Inconsolata"/>
              </a:rPr>
              <a:t>  command 'unzip </a:t>
            </a:r>
            <a:r>
              <a:rPr lang="en-US" b="1" dirty="0" err="1">
                <a:latin typeface="Courier New Bold" panose="02070309020205020404" pitchFamily="49" charset="0"/>
                <a:cs typeface="Inconsolata"/>
              </a:rPr>
              <a:t>specter.zip</a:t>
            </a:r>
            <a:r>
              <a:rPr lang="en-US" b="1" dirty="0">
                <a:latin typeface="Courier New Bold" panose="02070309020205020404" pitchFamily="49" charset="0"/>
                <a:cs typeface="Inconsolata"/>
              </a:rPr>
              <a:t>'</a:t>
            </a:r>
          </a:p>
          <a:p>
            <a:r>
              <a:rPr lang="en-US" b="1" dirty="0">
                <a:latin typeface="Courier New Bold" panose="02070309020205020404" pitchFamily="49" charset="0"/>
                <a:cs typeface="Inconsolata"/>
              </a:rPr>
              <a:t>  </a:t>
            </a:r>
            <a:r>
              <a:rPr lang="en-US" b="1" dirty="0" err="1">
                <a:latin typeface="Courier New Bold" panose="02070309020205020404" pitchFamily="49" charset="0"/>
                <a:cs typeface="Inconsolata"/>
              </a:rPr>
              <a:t>not_if</a:t>
            </a:r>
            <a:r>
              <a:rPr lang="en-US" b="1" dirty="0">
                <a:latin typeface="Courier New Bold" panose="02070309020205020404" pitchFamily="49" charset="0"/>
                <a:cs typeface="Inconsolata"/>
              </a:rPr>
              <a:t> { </a:t>
            </a:r>
            <a:r>
              <a:rPr lang="en-US" b="1" dirty="0" err="1">
                <a:latin typeface="Courier New Bold" panose="02070309020205020404" pitchFamily="49" charset="0"/>
                <a:cs typeface="Inconsolata"/>
              </a:rPr>
              <a:t>File.exist</a:t>
            </a:r>
            <a:r>
              <a:rPr lang="en-US" b="1" dirty="0">
                <a:latin typeface="Courier New Bold" panose="02070309020205020404" pitchFamily="49" charset="0"/>
                <a:cs typeface="Inconsolata"/>
              </a:rPr>
              <a:t>?(</a:t>
            </a:r>
            <a:r>
              <a:rPr lang="en-US" b="1" dirty="0" err="1">
                <a:solidFill>
                  <a:schemeClr val="accent1"/>
                </a:solidFill>
                <a:latin typeface="Courier New Bold" panose="02070309020205020404" pitchFamily="49" charset="0"/>
                <a:cs typeface="Inconsolata"/>
              </a:rPr>
              <a:t>site_path</a:t>
            </a:r>
            <a:r>
              <a:rPr lang="en-US" b="1" dirty="0">
                <a:latin typeface="Courier New Bold" panose="02070309020205020404" pitchFamily="49" charset="0"/>
                <a:cs typeface="Inconsolata"/>
              </a:rPr>
              <a:t>) }</a:t>
            </a:r>
          </a:p>
          <a:p>
            <a:r>
              <a:rPr lang="en-US" b="1" dirty="0">
                <a:latin typeface="Courier New Bold" panose="02070309020205020404" pitchFamily="49" charset="0"/>
                <a:cs typeface="Inconsolata"/>
              </a:rPr>
              <a:t>  action :nothing</a:t>
            </a:r>
          </a:p>
          <a:p>
            <a:r>
              <a:rPr lang="en-US" b="1" dirty="0">
                <a:latin typeface="Courier New Bold" panose="02070309020205020404" pitchFamily="49" charset="0"/>
                <a:cs typeface="Inconsolata"/>
              </a:rPr>
              <a:t>end</a:t>
            </a:r>
          </a:p>
        </p:txBody>
      </p:sp>
    </p:spTree>
    <p:extLst>
      <p:ext uri="{BB962C8B-B14F-4D97-AF65-F5344CB8AC3E}">
        <p14:creationId xmlns:p14="http://schemas.microsoft.com/office/powerpoint/2010/main" val="130262964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sp>
        <p:nvSpPr>
          <p:cNvPr id="2" name="Title 1"/>
          <p:cNvSpPr>
            <a:spLocks noGrp="1"/>
          </p:cNvSpPr>
          <p:nvPr>
            <p:ph type="title"/>
          </p:nvPr>
        </p:nvSpPr>
        <p:spPr>
          <a:xfrm>
            <a:off x="650040" y="4114836"/>
            <a:ext cx="14935200" cy="828675"/>
          </a:xfrm>
        </p:spPr>
        <p:txBody>
          <a:bodyPr/>
          <a:lstStyle/>
          <a:p>
            <a:r>
              <a:rPr lang="en-US" dirty="0"/>
              <a:t>You are...</a:t>
            </a:r>
          </a:p>
        </p:txBody>
      </p:sp>
      <p:sp>
        <p:nvSpPr>
          <p:cNvPr id="33" name="Text Placeholder 32"/>
          <p:cNvSpPr>
            <a:spLocks noGrp="1"/>
          </p:cNvSpPr>
          <p:nvPr>
            <p:ph type="body" sz="quarter" idx="12"/>
          </p:nvPr>
        </p:nvSpPr>
        <p:spPr>
          <a:xfrm>
            <a:off x="650040" y="5268036"/>
            <a:ext cx="14898624" cy="2674961"/>
          </a:xfrm>
        </p:spPr>
        <p:txBody>
          <a:bodyPr/>
          <a:lstStyle/>
          <a:p>
            <a:pPr marL="457200" indent="-457200">
              <a:buFont typeface="Courier New" panose="02070309020205020404" pitchFamily="49" charset="0"/>
              <a:buChar char="o"/>
            </a:pPr>
            <a:r>
              <a:rPr lang="en-US" dirty="0"/>
              <a:t>written Chef resources within a recipe in a cookbook</a:t>
            </a:r>
          </a:p>
          <a:p>
            <a:pPr marL="457200" indent="-457200">
              <a:buFont typeface="Courier New" panose="02070309020205020404" pitchFamily="49" charset="0"/>
              <a:buChar char="o"/>
            </a:pPr>
            <a:r>
              <a:rPr lang="en-US" dirty="0"/>
              <a:t>tested a recipe with Test Kitchen</a:t>
            </a:r>
          </a:p>
          <a:p>
            <a:pPr marL="457200" indent="-457200">
              <a:buFont typeface="Courier New" panose="02070309020205020404" pitchFamily="49" charset="0"/>
              <a:buChar char="o"/>
            </a:pPr>
            <a:r>
              <a:rPr lang="en-US" dirty="0"/>
              <a:t>written a cookbook with a dependency on other cookbooks</a:t>
            </a:r>
          </a:p>
        </p:txBody>
      </p:sp>
      <p:sp>
        <p:nvSpPr>
          <p:cNvPr id="4" name="TextBox 3"/>
          <p:cNvSpPr txBox="1"/>
          <p:nvPr/>
        </p:nvSpPr>
        <p:spPr bwMode="white">
          <a:xfrm>
            <a:off x="4039452" y="4153220"/>
            <a:ext cx="11545788" cy="751905"/>
          </a:xfrm>
          <a:prstGeom prst="rect">
            <a:avLst/>
          </a:prstGeom>
        </p:spPr>
        <p:txBody>
          <a:bodyPr vert="horz" wrap="square" lIns="91440" tIns="91440" rIns="91440" bIns="91440" rtlCol="0">
            <a:normAutofit fontScale="92500"/>
          </a:bodyPr>
          <a:lstStyle/>
          <a:p>
            <a:r>
              <a:rPr lang="en-US" sz="3600" i="1" dirty="0">
                <a:latin typeface="Raleway-v4020" pitchFamily="2" charset="77"/>
              </a:rPr>
              <a:t>interested in learning more about Chef, </a:t>
            </a:r>
            <a:r>
              <a:rPr lang="en-US" sz="3600" i="1" dirty="0" err="1">
                <a:latin typeface="Raleway-v4020" pitchFamily="2" charset="77"/>
              </a:rPr>
              <a:t>InSpec</a:t>
            </a:r>
            <a:r>
              <a:rPr lang="en-US" sz="3600" i="1" dirty="0">
                <a:latin typeface="Raleway-v4020" pitchFamily="2" charset="77"/>
              </a:rPr>
              <a:t>, and Habitat. </a:t>
            </a:r>
          </a:p>
        </p:txBody>
      </p:sp>
      <p:pic>
        <p:nvPicPr>
          <p:cNvPr id="5" name="Picture 4"/>
          <p:cNvPicPr>
            <a:picLocks noChangeAspect="1"/>
          </p:cNvPicPr>
          <p:nvPr/>
        </p:nvPicPr>
        <p:blipFill>
          <a:blip r:embed="rId4"/>
          <a:stretch>
            <a:fillRect/>
          </a:stretch>
        </p:blipFill>
        <p:spPr>
          <a:xfrm>
            <a:off x="-135969" y="460184"/>
            <a:ext cx="3007335" cy="3492389"/>
          </a:xfrm>
          <a:prstGeom prst="rect">
            <a:avLst/>
          </a:prstGeom>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Tree>
    <p:extLst>
      <p:ext uri="{BB962C8B-B14F-4D97-AF65-F5344CB8AC3E}">
        <p14:creationId xmlns:p14="http://schemas.microsoft.com/office/powerpoint/2010/main" val="3604263028"/>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Attributes</a:t>
            </a:r>
          </a:p>
        </p:txBody>
      </p:sp>
      <p:sp>
        <p:nvSpPr>
          <p:cNvPr id="3" name="Subtitle 2"/>
          <p:cNvSpPr>
            <a:spLocks noGrp="1"/>
          </p:cNvSpPr>
          <p:nvPr>
            <p:ph type="subTitle" idx="1"/>
          </p:nvPr>
        </p:nvSpPr>
        <p:spPr>
          <a:xfrm>
            <a:off x="1671637" y="3271839"/>
            <a:ext cx="13526029" cy="2294074"/>
          </a:xfrm>
        </p:spPr>
        <p:txBody>
          <a:bodyPr/>
          <a:lstStyle/>
          <a:p>
            <a:r>
              <a:rPr lang="en-US" dirty="0"/>
              <a:t>An attribute is a specific detail about a node. Cookbooks may appended additional details.</a:t>
            </a:r>
          </a:p>
          <a:p>
            <a:endParaRPr lang="en-US" dirty="0"/>
          </a:p>
          <a:p>
            <a:endParaRPr lang="en-US" dirty="0"/>
          </a:p>
          <a:p>
            <a:r>
              <a:rPr lang="en-US" dirty="0"/>
              <a:t>Creating an attributes file within a cookbook:</a:t>
            </a:r>
          </a:p>
        </p:txBody>
      </p:sp>
      <p:sp>
        <p:nvSpPr>
          <p:cNvPr id="5" name="Subtitle 2">
            <a:extLst>
              <a:ext uri="{FF2B5EF4-FFF2-40B4-BE49-F238E27FC236}">
                <a16:creationId xmlns:a16="http://schemas.microsoft.com/office/drawing/2014/main" id="{208A6C2F-FF22-A04D-8FBE-2B175647DB0D}"/>
              </a:ext>
            </a:extLst>
          </p:cNvPr>
          <p:cNvSpPr txBox="1">
            <a:spLocks/>
          </p:cNvSpPr>
          <p:nvPr/>
        </p:nvSpPr>
        <p:spPr bwMode="white">
          <a:xfrm>
            <a:off x="1671637" y="5788469"/>
            <a:ext cx="12319000" cy="744991"/>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chef generate attribute default</a:t>
            </a:r>
          </a:p>
        </p:txBody>
      </p:sp>
    </p:spTree>
    <p:extLst>
      <p:ext uri="{BB962C8B-B14F-4D97-AF65-F5344CB8AC3E}">
        <p14:creationId xmlns:p14="http://schemas.microsoft.com/office/powerpoint/2010/main" val="2509595982"/>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Define an Attribute</a:t>
            </a:r>
          </a:p>
        </p:txBody>
      </p:sp>
      <p:sp>
        <p:nvSpPr>
          <p:cNvPr id="3" name="Subtitle 2"/>
          <p:cNvSpPr>
            <a:spLocks noGrp="1"/>
          </p:cNvSpPr>
          <p:nvPr>
            <p:ph type="subTitle" idx="1"/>
          </p:nvPr>
        </p:nvSpPr>
        <p:spPr>
          <a:xfrm>
            <a:off x="1671637" y="3271839"/>
            <a:ext cx="13526029" cy="1463448"/>
          </a:xfrm>
        </p:spPr>
        <p:txBody>
          <a:bodyPr/>
          <a:lstStyle/>
          <a:p>
            <a:r>
              <a:rPr lang="en-US" dirty="0"/>
              <a:t>The attribute is defined at particular precedence level in the attributes file and then it is retrieved from the node object.</a:t>
            </a:r>
          </a:p>
        </p:txBody>
      </p:sp>
      <p:sp>
        <p:nvSpPr>
          <p:cNvPr id="8" name="Subtitle 2">
            <a:extLst>
              <a:ext uri="{FF2B5EF4-FFF2-40B4-BE49-F238E27FC236}">
                <a16:creationId xmlns:a16="http://schemas.microsoft.com/office/drawing/2014/main" id="{DF90CACA-DFF5-6845-B9F1-0689181DAF93}"/>
              </a:ext>
            </a:extLst>
          </p:cNvPr>
          <p:cNvSpPr txBox="1">
            <a:spLocks/>
          </p:cNvSpPr>
          <p:nvPr/>
        </p:nvSpPr>
        <p:spPr bwMode="white">
          <a:xfrm>
            <a:off x="1671638" y="4735287"/>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charset="0"/>
                <a:ea typeface="Courier New" charset="0"/>
                <a:cs typeface="Courier New" charset="0"/>
              </a:rPr>
              <a:t>~/cookbooks/</a:t>
            </a:r>
            <a:r>
              <a:rPr lang="en-US" b="1" dirty="0" err="1">
                <a:latin typeface="Courier New" charset="0"/>
                <a:ea typeface="Courier New" charset="0"/>
                <a:cs typeface="Courier New" charset="0"/>
              </a:rPr>
              <a:t>ruby_service</a:t>
            </a:r>
            <a:r>
              <a:rPr lang="en-US" b="1" dirty="0">
                <a:latin typeface="Courier New" charset="0"/>
                <a:ea typeface="Courier New" charset="0"/>
                <a:cs typeface="Courier New" charset="0"/>
              </a:rPr>
              <a:t>/attributes/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9" name="TextBox 8">
            <a:extLst>
              <a:ext uri="{FF2B5EF4-FFF2-40B4-BE49-F238E27FC236}">
                <a16:creationId xmlns:a16="http://schemas.microsoft.com/office/drawing/2014/main" id="{5A29DDF8-98F4-3C41-8F12-9588275B910A}"/>
              </a:ext>
            </a:extLst>
          </p:cNvPr>
          <p:cNvSpPr txBox="1"/>
          <p:nvPr/>
        </p:nvSpPr>
        <p:spPr bwMode="white">
          <a:xfrm>
            <a:off x="1671637" y="5519256"/>
            <a:ext cx="12319001" cy="2007980"/>
          </a:xfrm>
          <a:prstGeom prst="rect">
            <a:avLst/>
          </a:prstGeom>
          <a:ln>
            <a:solidFill>
              <a:schemeClr val="tx2"/>
            </a:solidFill>
            <a:prstDash val="dash"/>
          </a:ln>
        </p:spPr>
        <p:txBody>
          <a:bodyPr vert="horz" wrap="square" lIns="91440" tIns="91440" rIns="91440" bIns="91440" rtlCol="0">
            <a:normAutofit/>
          </a:bodyPr>
          <a:lstStyle/>
          <a:p>
            <a:r>
              <a:rPr lang="en-US" sz="2000" b="1" dirty="0">
                <a:latin typeface="Courier New" charset="0"/>
                <a:ea typeface="Courier New" charset="0"/>
                <a:cs typeface="Courier New" charset="0"/>
              </a:rPr>
              <a:t>default['</a:t>
            </a:r>
            <a:r>
              <a:rPr lang="en-US" sz="2000" b="1" dirty="0" err="1">
                <a:latin typeface="Courier New" charset="0"/>
                <a:ea typeface="Courier New" charset="0"/>
                <a:cs typeface="Courier New" charset="0"/>
              </a:rPr>
              <a:t>ruby_service</a:t>
            </a:r>
            <a:r>
              <a:rPr lang="en-US" sz="2000" b="1" dirty="0">
                <a:latin typeface="Courier New" charset="0"/>
                <a:ea typeface="Courier New" charset="0"/>
                <a:cs typeface="Courier New" charset="0"/>
              </a:rPr>
              <a:t>']['</a:t>
            </a:r>
            <a:r>
              <a:rPr lang="en-US" sz="2000" b="1" dirty="0" err="1">
                <a:latin typeface="Courier New" charset="0"/>
                <a:ea typeface="Courier New" charset="0"/>
                <a:cs typeface="Courier New" charset="0"/>
              </a:rPr>
              <a:t>site_path</a:t>
            </a:r>
            <a:r>
              <a:rPr lang="en-US" sz="2000" b="1" dirty="0">
                <a:latin typeface="Courier New" charset="0"/>
                <a:ea typeface="Courier New" charset="0"/>
                <a:cs typeface="Courier New" charset="0"/>
              </a:rPr>
              <a:t>'] = '/</a:t>
            </a:r>
            <a:r>
              <a:rPr lang="en-US" sz="2000" b="1" dirty="0" err="1">
                <a:latin typeface="Courier New" charset="0"/>
                <a:ea typeface="Courier New" charset="0"/>
                <a:cs typeface="Courier New" charset="0"/>
              </a:rPr>
              <a:t>srv</a:t>
            </a:r>
            <a:r>
              <a:rPr lang="en-US" sz="2000" b="1" dirty="0">
                <a:latin typeface="Courier New" charset="0"/>
                <a:ea typeface="Courier New" charset="0"/>
                <a:cs typeface="Courier New" charset="0"/>
              </a:rPr>
              <a:t>/specter'</a:t>
            </a:r>
          </a:p>
        </p:txBody>
      </p:sp>
    </p:spTree>
    <p:extLst>
      <p:ext uri="{BB962C8B-B14F-4D97-AF65-F5344CB8AC3E}">
        <p14:creationId xmlns:p14="http://schemas.microsoft.com/office/powerpoint/2010/main" val="3947287207"/>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Use an Attribute</a:t>
            </a:r>
          </a:p>
        </p:txBody>
      </p:sp>
      <p:sp>
        <p:nvSpPr>
          <p:cNvPr id="3" name="Subtitle 2"/>
          <p:cNvSpPr>
            <a:spLocks noGrp="1"/>
          </p:cNvSpPr>
          <p:nvPr>
            <p:ph type="subTitle" idx="1"/>
          </p:nvPr>
        </p:nvSpPr>
        <p:spPr>
          <a:xfrm>
            <a:off x="1671637" y="3271839"/>
            <a:ext cx="13526029" cy="1463448"/>
          </a:xfrm>
        </p:spPr>
        <p:txBody>
          <a:bodyPr/>
          <a:lstStyle/>
          <a:p>
            <a:r>
              <a:rPr lang="en-US" dirty="0"/>
              <a:t>The attribute is defined on the node object and may be retrieved in the recipe.</a:t>
            </a:r>
          </a:p>
        </p:txBody>
      </p:sp>
      <p:sp>
        <p:nvSpPr>
          <p:cNvPr id="8" name="Subtitle 2">
            <a:extLst>
              <a:ext uri="{FF2B5EF4-FFF2-40B4-BE49-F238E27FC236}">
                <a16:creationId xmlns:a16="http://schemas.microsoft.com/office/drawing/2014/main" id="{DF90CACA-DFF5-6845-B9F1-0689181DAF93}"/>
              </a:ext>
            </a:extLst>
          </p:cNvPr>
          <p:cNvSpPr txBox="1">
            <a:spLocks/>
          </p:cNvSpPr>
          <p:nvPr/>
        </p:nvSpPr>
        <p:spPr bwMode="white">
          <a:xfrm>
            <a:off x="1671637" y="4480122"/>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charset="0"/>
                <a:ea typeface="Courier New" charset="0"/>
                <a:cs typeface="Courier New" charset="0"/>
              </a:rPr>
              <a:t>~/cookbooks/</a:t>
            </a:r>
            <a:r>
              <a:rPr lang="en-US" b="1" dirty="0" err="1">
                <a:latin typeface="Courier New" charset="0"/>
                <a:ea typeface="Courier New" charset="0"/>
                <a:cs typeface="Courier New" charset="0"/>
              </a:rPr>
              <a:t>ruby_service</a:t>
            </a:r>
            <a:r>
              <a:rPr lang="en-US" b="1" dirty="0">
                <a:latin typeface="Courier New" charset="0"/>
                <a:ea typeface="Courier New" charset="0"/>
                <a:cs typeface="Courier New" charset="0"/>
              </a:rPr>
              <a:t>/recipe/</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9" name="TextBox 8">
            <a:extLst>
              <a:ext uri="{FF2B5EF4-FFF2-40B4-BE49-F238E27FC236}">
                <a16:creationId xmlns:a16="http://schemas.microsoft.com/office/drawing/2014/main" id="{5A29DDF8-98F4-3C41-8F12-9588275B910A}"/>
              </a:ext>
            </a:extLst>
          </p:cNvPr>
          <p:cNvSpPr txBox="1"/>
          <p:nvPr/>
        </p:nvSpPr>
        <p:spPr bwMode="white">
          <a:xfrm>
            <a:off x="1671636" y="5264090"/>
            <a:ext cx="12319001" cy="2554693"/>
          </a:xfrm>
          <a:prstGeom prst="rect">
            <a:avLst/>
          </a:prstGeom>
          <a:ln>
            <a:solidFill>
              <a:schemeClr val="tx2"/>
            </a:solidFill>
            <a:prstDash val="dash"/>
          </a:ln>
        </p:spPr>
        <p:txBody>
          <a:bodyPr vert="horz" wrap="square" lIns="91440" tIns="91440" rIns="91440" bIns="91440" rtlCol="0">
            <a:normAutofit lnSpcReduction="10000"/>
          </a:bodyPr>
          <a:lstStyle/>
          <a:p>
            <a:r>
              <a:rPr lang="en-US" sz="2000" b="1" dirty="0" err="1">
                <a:latin typeface="Courier New Bold" panose="02070309020205020404" pitchFamily="49" charset="0"/>
                <a:cs typeface="Inconsolata"/>
              </a:rPr>
              <a:t>site_path</a:t>
            </a:r>
            <a:r>
              <a:rPr lang="en-US" sz="2000" b="1" dirty="0">
                <a:latin typeface="Courier New Bold" panose="02070309020205020404" pitchFamily="49" charset="0"/>
                <a:cs typeface="Inconsolata"/>
              </a:rPr>
              <a:t> = </a:t>
            </a:r>
            <a:r>
              <a:rPr lang="en-US" sz="2000" b="1" dirty="0">
                <a:solidFill>
                  <a:schemeClr val="accent1"/>
                </a:solidFill>
                <a:latin typeface="Courier New Bold" panose="02070309020205020404" pitchFamily="49" charset="0"/>
                <a:cs typeface="Inconsolata"/>
              </a:rPr>
              <a:t>node['</a:t>
            </a:r>
            <a:r>
              <a:rPr lang="en-US" sz="2000" b="1" dirty="0" err="1">
                <a:solidFill>
                  <a:schemeClr val="accent1"/>
                </a:solidFill>
                <a:latin typeface="Courier New Bold" panose="02070309020205020404" pitchFamily="49" charset="0"/>
                <a:cs typeface="Inconsolata"/>
              </a:rPr>
              <a:t>ruby_service</a:t>
            </a:r>
            <a:r>
              <a:rPr lang="en-US" sz="2000" b="1" dirty="0">
                <a:solidFill>
                  <a:schemeClr val="accent1"/>
                </a:solidFill>
                <a:latin typeface="Courier New Bold" panose="02070309020205020404" pitchFamily="49" charset="0"/>
                <a:cs typeface="Inconsolata"/>
              </a:rPr>
              <a:t>']['</a:t>
            </a:r>
            <a:r>
              <a:rPr lang="en-US" sz="2000" b="1" dirty="0" err="1">
                <a:solidFill>
                  <a:schemeClr val="accent1"/>
                </a:solidFill>
                <a:latin typeface="Courier New Bold" panose="02070309020205020404" pitchFamily="49" charset="0"/>
                <a:cs typeface="Inconsolata"/>
              </a:rPr>
              <a:t>site_path</a:t>
            </a:r>
            <a:r>
              <a:rPr lang="en-US" sz="2000" b="1" dirty="0">
                <a:solidFill>
                  <a:schemeClr val="accent1"/>
                </a:solidFill>
                <a:latin typeface="Courier New Bold" panose="02070309020205020404" pitchFamily="49" charset="0"/>
                <a:cs typeface="Inconsolata"/>
              </a:rPr>
              <a:t>']</a:t>
            </a:r>
          </a:p>
          <a:p>
            <a:endParaRPr lang="en-US" sz="2000" b="1" dirty="0">
              <a:latin typeface="Courier New Bold" panose="02070309020205020404" pitchFamily="49" charset="0"/>
              <a:cs typeface="Inconsolata"/>
            </a:endParaRPr>
          </a:p>
          <a:p>
            <a:r>
              <a:rPr lang="en-US" sz="2000" b="1" dirty="0">
                <a:latin typeface="Courier New Bold" panose="02070309020205020404" pitchFamily="49" charset="0"/>
                <a:cs typeface="Inconsolata"/>
              </a:rPr>
              <a:t>execute '</a:t>
            </a:r>
            <a:r>
              <a:rPr lang="en-US" sz="2000" b="1" dirty="0" err="1">
                <a:latin typeface="Courier New Bold" panose="02070309020205020404" pitchFamily="49" charset="0"/>
                <a:cs typeface="Inconsolata"/>
              </a:rPr>
              <a:t>extract_site</a:t>
            </a:r>
            <a:r>
              <a:rPr lang="en-US" sz="2000" b="1" dirty="0">
                <a:latin typeface="Courier New Bold" panose="02070309020205020404" pitchFamily="49" charset="0"/>
                <a:cs typeface="Inconsolata"/>
              </a:rPr>
              <a:t>' do</a:t>
            </a:r>
          </a:p>
          <a:p>
            <a:r>
              <a:rPr lang="en-US" sz="2000" b="1" dirty="0">
                <a:latin typeface="Courier New Bold" panose="02070309020205020404" pitchFamily="49" charset="0"/>
                <a:cs typeface="Inconsolata"/>
              </a:rPr>
              <a:t>  </a:t>
            </a:r>
            <a:r>
              <a:rPr lang="en-US" sz="2000" b="1" dirty="0" err="1">
                <a:latin typeface="Courier New Bold" panose="02070309020205020404" pitchFamily="49" charset="0"/>
                <a:cs typeface="Inconsolata"/>
              </a:rPr>
              <a:t>cwd</a:t>
            </a:r>
            <a:r>
              <a:rPr lang="en-US" sz="2000" b="1" dirty="0">
                <a:latin typeface="Courier New Bold" panose="02070309020205020404" pitchFamily="49" charset="0"/>
                <a:cs typeface="Inconsolata"/>
              </a:rPr>
              <a:t> '/</a:t>
            </a:r>
            <a:r>
              <a:rPr lang="en-US" sz="2000" b="1" dirty="0" err="1">
                <a:latin typeface="Courier New Bold" panose="02070309020205020404" pitchFamily="49" charset="0"/>
                <a:cs typeface="Inconsolata"/>
              </a:rPr>
              <a:t>srv</a:t>
            </a:r>
            <a:r>
              <a:rPr lang="en-US" sz="2000" b="1" dirty="0">
                <a:latin typeface="Courier New Bold" panose="02070309020205020404" pitchFamily="49" charset="0"/>
                <a:cs typeface="Inconsolata"/>
              </a:rPr>
              <a:t>'</a:t>
            </a:r>
          </a:p>
          <a:p>
            <a:r>
              <a:rPr lang="en-US" sz="2000" b="1" dirty="0">
                <a:latin typeface="Courier New Bold" panose="02070309020205020404" pitchFamily="49" charset="0"/>
                <a:cs typeface="Inconsolata"/>
              </a:rPr>
              <a:t>  command 'unzip </a:t>
            </a:r>
            <a:r>
              <a:rPr lang="en-US" sz="2000" b="1" dirty="0" err="1">
                <a:latin typeface="Courier New Bold" panose="02070309020205020404" pitchFamily="49" charset="0"/>
                <a:cs typeface="Inconsolata"/>
              </a:rPr>
              <a:t>specter.zip</a:t>
            </a:r>
            <a:r>
              <a:rPr lang="en-US" sz="2000" b="1" dirty="0">
                <a:latin typeface="Courier New Bold" panose="02070309020205020404" pitchFamily="49" charset="0"/>
                <a:cs typeface="Inconsolata"/>
              </a:rPr>
              <a:t>'</a:t>
            </a:r>
          </a:p>
          <a:p>
            <a:r>
              <a:rPr lang="en-US" sz="2000" b="1" dirty="0">
                <a:latin typeface="Courier New Bold" panose="02070309020205020404" pitchFamily="49" charset="0"/>
                <a:cs typeface="Inconsolata"/>
              </a:rPr>
              <a:t>  </a:t>
            </a:r>
            <a:r>
              <a:rPr lang="en-US" sz="2000" b="1" dirty="0" err="1">
                <a:latin typeface="Courier New Bold" panose="02070309020205020404" pitchFamily="49" charset="0"/>
                <a:cs typeface="Inconsolata"/>
              </a:rPr>
              <a:t>not_if</a:t>
            </a:r>
            <a:r>
              <a:rPr lang="en-US" sz="2000" b="1" dirty="0">
                <a:latin typeface="Courier New Bold" panose="02070309020205020404" pitchFamily="49" charset="0"/>
                <a:cs typeface="Inconsolata"/>
              </a:rPr>
              <a:t> { </a:t>
            </a:r>
            <a:r>
              <a:rPr lang="en-US" sz="2000" b="1" dirty="0" err="1">
                <a:latin typeface="Courier New Bold" panose="02070309020205020404" pitchFamily="49" charset="0"/>
                <a:cs typeface="Inconsolata"/>
              </a:rPr>
              <a:t>File.exist</a:t>
            </a:r>
            <a:r>
              <a:rPr lang="en-US" sz="2000" b="1" dirty="0">
                <a:latin typeface="Courier New Bold" panose="02070309020205020404" pitchFamily="49" charset="0"/>
                <a:cs typeface="Inconsolata"/>
              </a:rPr>
              <a:t>?(</a:t>
            </a:r>
            <a:r>
              <a:rPr lang="en-US" sz="2000" b="1" dirty="0" err="1">
                <a:latin typeface="Courier New Bold" panose="02070309020205020404" pitchFamily="49" charset="0"/>
                <a:cs typeface="Inconsolata"/>
              </a:rPr>
              <a:t>site_path</a:t>
            </a:r>
            <a:r>
              <a:rPr lang="en-US" sz="2000" b="1" dirty="0">
                <a:latin typeface="Courier New Bold" panose="02070309020205020404" pitchFamily="49" charset="0"/>
                <a:cs typeface="Inconsolata"/>
              </a:rPr>
              <a:t>) }</a:t>
            </a:r>
          </a:p>
          <a:p>
            <a:r>
              <a:rPr lang="en-US" sz="2000" b="1" dirty="0">
                <a:latin typeface="Courier New Bold" panose="02070309020205020404" pitchFamily="49" charset="0"/>
                <a:cs typeface="Inconsolata"/>
              </a:rPr>
              <a:t>  action :nothing</a:t>
            </a:r>
          </a:p>
          <a:p>
            <a:r>
              <a:rPr lang="en-US" sz="2000" b="1" dirty="0">
                <a:latin typeface="Courier New Bold" panose="02070309020205020404" pitchFamily="49" charset="0"/>
                <a:cs typeface="Inconsolata"/>
              </a:rPr>
              <a:t>end</a:t>
            </a:r>
          </a:p>
        </p:txBody>
      </p:sp>
    </p:spTree>
    <p:extLst>
      <p:ext uri="{BB962C8B-B14F-4D97-AF65-F5344CB8AC3E}">
        <p14:creationId xmlns:p14="http://schemas.microsoft.com/office/powerpoint/2010/main" val="3523115392"/>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3" name="Subtitle 2"/>
          <p:cNvSpPr>
            <a:spLocks noGrp="1"/>
          </p:cNvSpPr>
          <p:nvPr>
            <p:ph type="subTitle" idx="1"/>
          </p:nvPr>
        </p:nvSpPr>
        <p:spPr>
          <a:xfrm>
            <a:off x="1671638" y="3271839"/>
            <a:ext cx="12319000" cy="2135048"/>
          </a:xfrm>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be inserted (in the same exact order) at the point where the </a:t>
            </a:r>
            <a:r>
              <a:rPr lang="en-US" b="1" dirty="0" err="1">
                <a:latin typeface="Courier New" charset="0"/>
                <a:ea typeface="Courier New" charset="0"/>
                <a:cs typeface="Courier New" charset="0"/>
              </a:rPr>
              <a:t>include_recipe</a:t>
            </a:r>
            <a:r>
              <a:rPr lang="en-US" dirty="0"/>
              <a:t> keyword is located. </a:t>
            </a:r>
          </a:p>
          <a:p>
            <a:endParaRPr lang="en-US" dirty="0"/>
          </a:p>
        </p:txBody>
      </p:sp>
      <p:sp>
        <p:nvSpPr>
          <p:cNvPr id="6" name="Rectangle 5"/>
          <p:cNvSpPr/>
          <p:nvPr/>
        </p:nvSpPr>
        <p:spPr>
          <a:xfrm>
            <a:off x="4568431" y="7389168"/>
            <a:ext cx="7147359" cy="461665"/>
          </a:xfrm>
          <a:prstGeom prst="rect">
            <a:avLst/>
          </a:prstGeom>
        </p:spPr>
        <p:txBody>
          <a:bodyPr wrap="none">
            <a:spAutoFit/>
          </a:bodyPr>
          <a:lstStyle/>
          <a:p>
            <a:r>
              <a:rPr lang="en-US" dirty="0"/>
              <a:t>https://</a:t>
            </a:r>
            <a:r>
              <a:rPr lang="en-US" dirty="0" err="1"/>
              <a:t>docs.chef.io</a:t>
            </a:r>
            <a:r>
              <a:rPr lang="en-US" dirty="0"/>
              <a:t>/</a:t>
            </a:r>
            <a:r>
              <a:rPr lang="en-US" dirty="0" err="1"/>
              <a:t>dsl_recipe.html#include-recipes</a:t>
            </a:r>
            <a:endParaRPr lang="en-US" dirty="0"/>
          </a:p>
        </p:txBody>
      </p:sp>
    </p:spTree>
    <p:extLst>
      <p:ext uri="{BB962C8B-B14F-4D97-AF65-F5344CB8AC3E}">
        <p14:creationId xmlns:p14="http://schemas.microsoft.com/office/powerpoint/2010/main" val="3459907798"/>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a:t>
            </a:r>
            <a:r>
              <a:rPr lang="en-US" dirty="0" err="1"/>
              <a:t>include_recipe</a:t>
            </a:r>
            <a:endParaRPr lang="en-US" dirty="0"/>
          </a:p>
        </p:txBody>
      </p:sp>
      <p:sp>
        <p:nvSpPr>
          <p:cNvPr id="7" name="Subtitle 2">
            <a:extLst>
              <a:ext uri="{FF2B5EF4-FFF2-40B4-BE49-F238E27FC236}">
                <a16:creationId xmlns:a16="http://schemas.microsoft.com/office/drawing/2014/main" id="{9373F334-B228-B842-B309-49DC8F2BF3EE}"/>
              </a:ext>
            </a:extLst>
          </p:cNvPr>
          <p:cNvSpPr>
            <a:spLocks noGrp="1"/>
          </p:cNvSpPr>
          <p:nvPr>
            <p:ph type="subTitle" idx="1"/>
          </p:nvPr>
        </p:nvSpPr>
        <p:spPr>
          <a:xfrm>
            <a:off x="1671638" y="3271838"/>
            <a:ext cx="6454722" cy="577491"/>
          </a:xfrm>
          <a:solidFill>
            <a:schemeClr val="bg1">
              <a:lumMod val="85000"/>
              <a:alpha val="50000"/>
            </a:schemeClr>
          </a:solidFill>
        </p:spPr>
        <p:txBody>
          <a:bodyPr/>
          <a:lstStyle/>
          <a:p>
            <a:r>
              <a:rPr lang="en-US" b="1" dirty="0">
                <a:latin typeface="Courier New" charset="0"/>
                <a:ea typeface="Courier New" charset="0"/>
                <a:cs typeface="Courier New" charset="0"/>
              </a:rPr>
              <a:t>recipes/</a:t>
            </a:r>
            <a:r>
              <a:rPr lang="en-US" b="1" dirty="0" err="1">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8" name="Round Diagonal Corner Rectangle 7">
            <a:extLst>
              <a:ext uri="{FF2B5EF4-FFF2-40B4-BE49-F238E27FC236}">
                <a16:creationId xmlns:a16="http://schemas.microsoft.com/office/drawing/2014/main" id="{F152FC47-3D03-6E4A-8EAB-0D7640F20B7E}"/>
              </a:ext>
            </a:extLst>
          </p:cNvPr>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install.rb</a:t>
            </a:r>
            <a:endParaRPr lang="en-US" sz="2400" dirty="0">
              <a:solidFill>
                <a:schemeClr val="bg1"/>
              </a:solidFill>
            </a:endParaRPr>
          </a:p>
        </p:txBody>
      </p:sp>
      <p:sp>
        <p:nvSpPr>
          <p:cNvPr id="9" name="Round Diagonal Corner Rectangle 8">
            <a:extLst>
              <a:ext uri="{FF2B5EF4-FFF2-40B4-BE49-F238E27FC236}">
                <a16:creationId xmlns:a16="http://schemas.microsoft.com/office/drawing/2014/main" id="{FDE05842-8487-6141-9369-6B9730D7FC26}"/>
              </a:ext>
            </a:extLst>
          </p:cNvPr>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a:solidFill>
                  <a:schemeClr val="bg1"/>
                </a:solidFill>
              </a:rPr>
              <a:t>configuration.rb</a:t>
            </a:r>
            <a:endParaRPr lang="en-US" sz="2400" dirty="0">
              <a:solidFill>
                <a:schemeClr val="bg1"/>
              </a:solidFill>
            </a:endParaRPr>
          </a:p>
        </p:txBody>
      </p:sp>
      <p:sp>
        <p:nvSpPr>
          <p:cNvPr id="10" name="Round Diagonal Corner Rectangle 9">
            <a:extLst>
              <a:ext uri="{FF2B5EF4-FFF2-40B4-BE49-F238E27FC236}">
                <a16:creationId xmlns:a16="http://schemas.microsoft.com/office/drawing/2014/main" id="{40277D33-344F-384A-B3C7-79BF1584A1AC}"/>
              </a:ext>
            </a:extLst>
          </p:cNvPr>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service.rb</a:t>
            </a:r>
            <a:endParaRPr lang="en-US" dirty="0">
              <a:solidFill>
                <a:schemeClr val="bg1"/>
              </a:solidFill>
            </a:endParaRPr>
          </a:p>
        </p:txBody>
      </p:sp>
      <p:cxnSp>
        <p:nvCxnSpPr>
          <p:cNvPr id="11" name="Straight Connector 10">
            <a:extLst>
              <a:ext uri="{FF2B5EF4-FFF2-40B4-BE49-F238E27FC236}">
                <a16:creationId xmlns:a16="http://schemas.microsoft.com/office/drawing/2014/main" id="{C5963251-6FE6-7941-A6FA-218BFA8008D2}"/>
              </a:ext>
            </a:extLst>
          </p:cNvPr>
          <p:cNvCxnSpPr>
            <a:stCxn id="1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CC5C068F-5824-0E4E-A713-EBC36F6F4C2E}"/>
              </a:ext>
            </a:extLst>
          </p:cNvPr>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01D37978-CC92-8541-B2DF-0C7C08EAA33D}"/>
              </a:ext>
            </a:extLst>
          </p:cNvPr>
          <p:cNvSpPr txBox="1"/>
          <p:nvPr/>
        </p:nvSpPr>
        <p:spPr bwMode="white">
          <a:xfrm>
            <a:off x="1671637" y="4055806"/>
            <a:ext cx="6454723" cy="3524865"/>
          </a:xfrm>
          <a:prstGeom prst="rect">
            <a:avLst/>
          </a:prstGeom>
          <a:ln>
            <a:solidFill>
              <a:schemeClr val="tx2"/>
            </a:solidFill>
            <a:prstDash val="dash"/>
          </a:ln>
        </p:spPr>
        <p:txBody>
          <a:bodyPr vert="horz" wrap="square" lIns="91440" tIns="91440" rIns="91440" bIns="91440" rtlCol="0">
            <a:normAutofit/>
          </a:bodyPr>
          <a:lstStyle/>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'cookbook::install'</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'cookbook::configuration'</a:t>
            </a:r>
          </a:p>
          <a:p>
            <a:r>
              <a:rPr lang="en-US" sz="2000" b="1" dirty="0" err="1">
                <a:latin typeface="Courier New" charset="0"/>
                <a:ea typeface="Courier New" charset="0"/>
                <a:cs typeface="Courier New" charset="0"/>
              </a:rPr>
              <a:t>include_recipe</a:t>
            </a:r>
            <a:r>
              <a:rPr lang="en-US" sz="2000" b="1" dirty="0">
                <a:latin typeface="Courier New" charset="0"/>
                <a:ea typeface="Courier New" charset="0"/>
                <a:cs typeface="Courier New" charset="0"/>
              </a:rPr>
              <a:t> 'cookbook::service'</a:t>
            </a:r>
          </a:p>
          <a:p>
            <a:endParaRPr lang="en-US" sz="2000" b="1" dirty="0">
              <a:latin typeface="Courier New" charset="0"/>
              <a:ea typeface="Courier New" charset="0"/>
              <a:cs typeface="Courier New" charset="0"/>
            </a:endParaRPr>
          </a:p>
        </p:txBody>
      </p:sp>
      <p:sp>
        <p:nvSpPr>
          <p:cNvPr id="14" name="Round Diagonal Corner Rectangle 13">
            <a:extLst>
              <a:ext uri="{FF2B5EF4-FFF2-40B4-BE49-F238E27FC236}">
                <a16:creationId xmlns:a16="http://schemas.microsoft.com/office/drawing/2014/main" id="{ACF9543F-36FC-2D42-B9A8-FD22A1A7DF7F}"/>
              </a:ext>
            </a:extLst>
          </p:cNvPr>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a:solidFill>
                  <a:schemeClr val="bg1"/>
                </a:solidFill>
              </a:rPr>
              <a:t>default.rb</a:t>
            </a:r>
            <a:endParaRPr lang="en-US" dirty="0">
              <a:solidFill>
                <a:schemeClr val="bg1"/>
              </a:solidFill>
            </a:endParaRPr>
          </a:p>
        </p:txBody>
      </p:sp>
      <p:cxnSp>
        <p:nvCxnSpPr>
          <p:cNvPr id="15" name="Straight Connector 14">
            <a:extLst>
              <a:ext uri="{FF2B5EF4-FFF2-40B4-BE49-F238E27FC236}">
                <a16:creationId xmlns:a16="http://schemas.microsoft.com/office/drawing/2014/main" id="{8F2EAD01-F6E5-0545-B57C-B9A9FF837B25}"/>
              </a:ext>
            </a:extLst>
          </p:cNvPr>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533E0EF0-9D1E-D646-801E-4600139F0426}"/>
              </a:ext>
            </a:extLst>
          </p:cNvPr>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401FAEA3-5744-EC49-9609-F4F2094D1BDB}"/>
              </a:ext>
            </a:extLst>
          </p:cNvPr>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19" name="Right Bracket 18">
            <a:extLst>
              <a:ext uri="{FF2B5EF4-FFF2-40B4-BE49-F238E27FC236}">
                <a16:creationId xmlns:a16="http://schemas.microsoft.com/office/drawing/2014/main" id="{3CE81377-D756-F64E-9CF0-B5F2E5C32A5A}"/>
              </a:ext>
            </a:extLst>
          </p:cNvPr>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35788026"/>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Create a Recipe</a:t>
            </a:r>
          </a:p>
        </p:txBody>
      </p:sp>
      <p:sp>
        <p:nvSpPr>
          <p:cNvPr id="7" name="Subtitle 2">
            <a:extLst>
              <a:ext uri="{FF2B5EF4-FFF2-40B4-BE49-F238E27FC236}">
                <a16:creationId xmlns:a16="http://schemas.microsoft.com/office/drawing/2014/main" id="{9B8E9D1E-B982-B640-BEB1-9F8B6E5CAA04}"/>
              </a:ext>
            </a:extLst>
          </p:cNvPr>
          <p:cNvSpPr>
            <a:spLocks noGrp="1"/>
          </p:cNvSpPr>
          <p:nvPr>
            <p:ph type="subTitle" idx="1"/>
          </p:nvPr>
        </p:nvSpPr>
        <p:spPr>
          <a:xfrm>
            <a:off x="1671637" y="3271838"/>
            <a:ext cx="13526029" cy="1920647"/>
          </a:xfrm>
        </p:spPr>
        <p:txBody>
          <a:bodyPr/>
          <a:lstStyle/>
          <a:p>
            <a:r>
              <a:rPr lang="en-US" dirty="0"/>
              <a:t>The Chef DK provides another convenience command to assist you with creating recipes. It generates the recipe file and associated test files.</a:t>
            </a:r>
          </a:p>
        </p:txBody>
      </p:sp>
      <p:sp>
        <p:nvSpPr>
          <p:cNvPr id="8" name="Subtitle 2">
            <a:extLst>
              <a:ext uri="{FF2B5EF4-FFF2-40B4-BE49-F238E27FC236}">
                <a16:creationId xmlns:a16="http://schemas.microsoft.com/office/drawing/2014/main" id="{6D5124B0-2BE2-C54B-A494-2631BD468849}"/>
              </a:ext>
            </a:extLst>
          </p:cNvPr>
          <p:cNvSpPr txBox="1">
            <a:spLocks/>
          </p:cNvSpPr>
          <p:nvPr/>
        </p:nvSpPr>
        <p:spPr bwMode="white">
          <a:xfrm>
            <a:off x="1671637" y="5316992"/>
            <a:ext cx="12319000" cy="1143000"/>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chef generate recipe install</a:t>
            </a:r>
          </a:p>
          <a:p>
            <a:r>
              <a:rPr lang="en-US" b="1" dirty="0">
                <a:solidFill>
                  <a:schemeClr val="bg1"/>
                </a:solidFill>
                <a:latin typeface="Courier New" panose="02070309020205020404" pitchFamily="49" charset="0"/>
                <a:cs typeface="Courier New" panose="02070309020205020404" pitchFamily="49" charset="0"/>
              </a:rPr>
              <a:t>&gt; </a:t>
            </a:r>
            <a:r>
              <a:rPr lang="en-US" b="1" dirty="0" err="1">
                <a:solidFill>
                  <a:schemeClr val="bg1"/>
                </a:solidFill>
                <a:latin typeface="Courier New" panose="02070309020205020404" pitchFamily="49" charset="0"/>
                <a:cs typeface="Courier New" panose="02070309020205020404" pitchFamily="49" charset="0"/>
              </a:rPr>
              <a:t>rm</a:t>
            </a:r>
            <a:r>
              <a:rPr lang="en-US" b="1" dirty="0">
                <a:solidFill>
                  <a:schemeClr val="bg1"/>
                </a:solidFill>
                <a:latin typeface="Courier New" panose="02070309020205020404" pitchFamily="49" charset="0"/>
                <a:cs typeface="Courier New" panose="02070309020205020404" pitchFamily="49" charset="0"/>
              </a:rPr>
              <a:t> test/integration/default/</a:t>
            </a:r>
            <a:r>
              <a:rPr lang="en-US" b="1" dirty="0" err="1">
                <a:solidFill>
                  <a:schemeClr val="bg1"/>
                </a:solidFill>
                <a:latin typeface="Courier New" panose="02070309020205020404" pitchFamily="49" charset="0"/>
                <a:cs typeface="Courier New" panose="02070309020205020404" pitchFamily="49" charset="0"/>
              </a:rPr>
              <a:t>install_test.rb</a:t>
            </a:r>
            <a:endParaRPr lang="en-US"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814577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Chef: Custom Resource</a:t>
            </a:r>
          </a:p>
        </p:txBody>
      </p:sp>
      <p:sp>
        <p:nvSpPr>
          <p:cNvPr id="3" name="Subtitle 2"/>
          <p:cNvSpPr>
            <a:spLocks noGrp="1"/>
          </p:cNvSpPr>
          <p:nvPr>
            <p:ph type="subTitle" idx="1"/>
          </p:nvPr>
        </p:nvSpPr>
        <p:spPr>
          <a:xfrm>
            <a:off x="1671638" y="3271839"/>
            <a:ext cx="12319000" cy="1243718"/>
          </a:xfrm>
        </p:spPr>
        <p:txBody>
          <a:bodyPr/>
          <a:lstStyle/>
          <a:p>
            <a:r>
              <a:rPr lang="en-US" dirty="0"/>
              <a:t>A custom resource is an extension of Chef that adds your own resources and is implemented and shipped as part of a cookbook.</a:t>
            </a:r>
          </a:p>
        </p:txBody>
      </p:sp>
      <p:sp>
        <p:nvSpPr>
          <p:cNvPr id="7" name="Subtitle 2">
            <a:extLst>
              <a:ext uri="{FF2B5EF4-FFF2-40B4-BE49-F238E27FC236}">
                <a16:creationId xmlns:a16="http://schemas.microsoft.com/office/drawing/2014/main" id="{7863D2DE-A686-2D4D-AB80-99BBCDB2B9B1}"/>
              </a:ext>
            </a:extLst>
          </p:cNvPr>
          <p:cNvSpPr txBox="1">
            <a:spLocks/>
          </p:cNvSpPr>
          <p:nvPr/>
        </p:nvSpPr>
        <p:spPr bwMode="white">
          <a:xfrm>
            <a:off x="1671639" y="4515557"/>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ruby_service</a:t>
            </a:r>
            <a:r>
              <a:rPr lang="en-US" b="1" dirty="0">
                <a:latin typeface="Courier New Bold" panose="02070309020205020404" pitchFamily="49" charset="0"/>
                <a:cs typeface="Inconsolata"/>
              </a:rPr>
              <a:t>/recipes/</a:t>
            </a:r>
            <a:r>
              <a:rPr lang="en-US" b="1" dirty="0" err="1">
                <a:latin typeface="Courier New Bold" panose="02070309020205020404" pitchFamily="49" charset="0"/>
                <a:cs typeface="Inconsolata"/>
              </a:rPr>
              <a:t>default.rb</a:t>
            </a:r>
            <a:endParaRPr lang="en-US" b="1" dirty="0">
              <a:latin typeface="Courier New Bold" panose="02070309020205020404" pitchFamily="49" charset="0"/>
              <a:cs typeface="Inconsolata"/>
            </a:endParaRPr>
          </a:p>
        </p:txBody>
      </p:sp>
      <p:sp>
        <p:nvSpPr>
          <p:cNvPr id="8" name="TextBox 7">
            <a:extLst>
              <a:ext uri="{FF2B5EF4-FFF2-40B4-BE49-F238E27FC236}">
                <a16:creationId xmlns:a16="http://schemas.microsoft.com/office/drawing/2014/main" id="{47E42640-9439-744D-BE2E-7411302CAF80}"/>
              </a:ext>
            </a:extLst>
          </p:cNvPr>
          <p:cNvSpPr txBox="1"/>
          <p:nvPr/>
        </p:nvSpPr>
        <p:spPr bwMode="white">
          <a:xfrm>
            <a:off x="1671638" y="5299525"/>
            <a:ext cx="12319001" cy="2554693"/>
          </a:xfrm>
          <a:prstGeom prst="rect">
            <a:avLst/>
          </a:prstGeom>
          <a:ln>
            <a:solidFill>
              <a:schemeClr val="tx2"/>
            </a:solidFill>
            <a:prstDash val="dash"/>
          </a:ln>
        </p:spPr>
        <p:txBody>
          <a:bodyPr vert="horz" wrap="square" lIns="91440" tIns="91440" rIns="91440" bIns="91440" rtlCol="0">
            <a:normAutofit/>
          </a:bodyPr>
          <a:lstStyle/>
          <a:p>
            <a:r>
              <a:rPr lang="en-US" sz="2800" b="1" dirty="0" err="1">
                <a:latin typeface="Courier New" panose="02070309020205020404" pitchFamily="49" charset="0"/>
                <a:cs typeface="Courier New" panose="02070309020205020404" pitchFamily="49" charset="0"/>
              </a:rPr>
              <a:t>ruby_service_site</a:t>
            </a:r>
            <a:r>
              <a:rPr lang="en-US" sz="2800" b="1" dirty="0">
                <a:latin typeface="Courier New" panose="02070309020205020404" pitchFamily="49" charset="0"/>
                <a:cs typeface="Courier New" panose="02070309020205020404" pitchFamily="49" charset="0"/>
              </a:rPr>
              <a:t> 'specter' do</a:t>
            </a:r>
          </a:p>
          <a:p>
            <a:r>
              <a:rPr lang="en-US" sz="2800" b="1" dirty="0">
                <a:latin typeface="Courier New" panose="02070309020205020404" pitchFamily="49" charset="0"/>
                <a:cs typeface="Courier New" panose="02070309020205020404" pitchFamily="49" charset="0"/>
              </a:rPr>
              <a:t>  source '</a:t>
            </a:r>
            <a:r>
              <a:rPr lang="en-US" sz="2800" b="1" dirty="0" err="1">
                <a:latin typeface="Courier New" panose="02070309020205020404" pitchFamily="49" charset="0"/>
                <a:cs typeface="Courier New" panose="02070309020205020404" pitchFamily="49" charset="0"/>
              </a:rPr>
              <a:t>specter.zip</a:t>
            </a:r>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  path '/</a:t>
            </a:r>
            <a:r>
              <a:rPr lang="en-US" sz="2800" b="1" dirty="0" err="1">
                <a:latin typeface="Courier New" panose="02070309020205020404" pitchFamily="49" charset="0"/>
                <a:cs typeface="Courier New" panose="02070309020205020404" pitchFamily="49" charset="0"/>
              </a:rPr>
              <a:t>srv</a:t>
            </a:r>
            <a:r>
              <a:rPr lang="en-US" sz="2800" b="1" dirty="0">
                <a:latin typeface="Courier New" panose="02070309020205020404" pitchFamily="49" charset="0"/>
                <a:cs typeface="Courier New" panose="02070309020205020404" pitchFamily="49" charset="0"/>
              </a:rPr>
              <a:t>'</a:t>
            </a:r>
          </a:p>
          <a:p>
            <a:r>
              <a:rPr lang="en-US" sz="2800" b="1" dirty="0">
                <a:latin typeface="Courier New" panose="02070309020205020404" pitchFamily="49" charset="0"/>
                <a:cs typeface="Courier New" panose="02070309020205020404" pitchFamily="49" charset="0"/>
              </a:rPr>
              <a:t>  action :create</a:t>
            </a:r>
          </a:p>
          <a:p>
            <a:r>
              <a:rPr lang="en-US" sz="2800" b="1" dirty="0">
                <a:latin typeface="Courier New" panose="02070309020205020404" pitchFamily="49" charset="0"/>
                <a:cs typeface="Courier New" panose="02070309020205020404" pitchFamily="49" charset="0"/>
              </a:rPr>
              <a:t>end</a:t>
            </a:r>
          </a:p>
        </p:txBody>
      </p:sp>
    </p:spTree>
    <p:extLst>
      <p:ext uri="{BB962C8B-B14F-4D97-AF65-F5344CB8AC3E}">
        <p14:creationId xmlns:p14="http://schemas.microsoft.com/office/powerpoint/2010/main" val="1610359780"/>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Create a Custom Resource</a:t>
            </a:r>
          </a:p>
        </p:txBody>
      </p:sp>
      <p:sp>
        <p:nvSpPr>
          <p:cNvPr id="3" name="Subtitle 2"/>
          <p:cNvSpPr>
            <a:spLocks noGrp="1"/>
          </p:cNvSpPr>
          <p:nvPr>
            <p:ph type="subTitle" idx="1"/>
          </p:nvPr>
        </p:nvSpPr>
        <p:spPr>
          <a:xfrm>
            <a:off x="1671638" y="3271839"/>
            <a:ext cx="12319000" cy="1243718"/>
          </a:xfrm>
        </p:spPr>
        <p:txBody>
          <a:bodyPr/>
          <a:lstStyle/>
          <a:p>
            <a:r>
              <a:rPr lang="en-US" dirty="0"/>
              <a:t>The Chef DK provides another convenience command to assist you with creating custom resources</a:t>
            </a:r>
          </a:p>
        </p:txBody>
      </p:sp>
      <p:sp>
        <p:nvSpPr>
          <p:cNvPr id="6" name="Subtitle 2">
            <a:extLst>
              <a:ext uri="{FF2B5EF4-FFF2-40B4-BE49-F238E27FC236}">
                <a16:creationId xmlns:a16="http://schemas.microsoft.com/office/drawing/2014/main" id="{645B74FA-35CD-1D4F-9D58-E90C304ABE0A}"/>
              </a:ext>
            </a:extLst>
          </p:cNvPr>
          <p:cNvSpPr txBox="1">
            <a:spLocks/>
          </p:cNvSpPr>
          <p:nvPr/>
        </p:nvSpPr>
        <p:spPr bwMode="white">
          <a:xfrm>
            <a:off x="1792111" y="4393319"/>
            <a:ext cx="12319000" cy="757237"/>
          </a:xfrm>
          <a:prstGeom prst="rect">
            <a:avLst/>
          </a:prstGeom>
          <a:solidFill>
            <a:schemeClr val="tx2"/>
          </a:solidFill>
        </p:spPr>
        <p:txBody>
          <a:bodyPr vert="horz" wrap="square" lIns="91440" tIns="91440" rIns="91440" bIns="91440" rtlCol="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solidFill>
                  <a:schemeClr val="bg1"/>
                </a:solidFill>
                <a:latin typeface="Courier New" panose="02070309020205020404" pitchFamily="49" charset="0"/>
                <a:cs typeface="Courier New" panose="02070309020205020404" pitchFamily="49" charset="0"/>
              </a:rPr>
              <a:t>&gt; chef generate resource site</a:t>
            </a:r>
          </a:p>
        </p:txBody>
      </p:sp>
    </p:spTree>
    <p:extLst>
      <p:ext uri="{BB962C8B-B14F-4D97-AF65-F5344CB8AC3E}">
        <p14:creationId xmlns:p14="http://schemas.microsoft.com/office/powerpoint/2010/main" val="999678875"/>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Custom Resource</a:t>
            </a:r>
          </a:p>
        </p:txBody>
      </p:sp>
      <p:sp>
        <p:nvSpPr>
          <p:cNvPr id="3" name="Subtitle 2"/>
          <p:cNvSpPr>
            <a:spLocks noGrp="1"/>
          </p:cNvSpPr>
          <p:nvPr>
            <p:ph type="subTitle" idx="1"/>
          </p:nvPr>
        </p:nvSpPr>
        <p:spPr>
          <a:xfrm>
            <a:off x="1671638" y="3271839"/>
            <a:ext cx="12319000" cy="1243718"/>
          </a:xfrm>
        </p:spPr>
        <p:txBody>
          <a:bodyPr/>
          <a:lstStyle/>
          <a:p>
            <a:r>
              <a:rPr lang="en-US" dirty="0"/>
              <a:t>The properties have a type and specify if they required. One property may be associated with the name value.</a:t>
            </a:r>
          </a:p>
        </p:txBody>
      </p:sp>
      <p:sp>
        <p:nvSpPr>
          <p:cNvPr id="6" name="Subtitle 2">
            <a:extLst>
              <a:ext uri="{FF2B5EF4-FFF2-40B4-BE49-F238E27FC236}">
                <a16:creationId xmlns:a16="http://schemas.microsoft.com/office/drawing/2014/main" id="{BDDC1470-B8C3-8949-A9C1-835F1B9F1903}"/>
              </a:ext>
            </a:extLst>
          </p:cNvPr>
          <p:cNvSpPr txBox="1">
            <a:spLocks/>
          </p:cNvSpPr>
          <p:nvPr/>
        </p:nvSpPr>
        <p:spPr bwMode="white">
          <a:xfrm>
            <a:off x="1671639" y="4640065"/>
            <a:ext cx="12319000" cy="577491"/>
          </a:xfrm>
          <a:prstGeom prst="rect">
            <a:avLst/>
          </a:prstGeom>
          <a:solidFill>
            <a:schemeClr val="bg1">
              <a:lumMod val="85000"/>
              <a:alpha val="50000"/>
            </a:schemeClr>
          </a:solidFill>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Bold" panose="02070309020205020404" pitchFamily="49" charset="0"/>
                <a:cs typeface="Inconsolata"/>
              </a:rPr>
              <a:t>~/cookbooks/</a:t>
            </a:r>
            <a:r>
              <a:rPr lang="en-US" b="1" dirty="0" err="1">
                <a:latin typeface="Courier New Bold" panose="02070309020205020404" pitchFamily="49" charset="0"/>
                <a:cs typeface="Inconsolata"/>
              </a:rPr>
              <a:t>ruby_service</a:t>
            </a:r>
            <a:r>
              <a:rPr lang="en-US" b="1" dirty="0">
                <a:latin typeface="Courier New Bold" panose="02070309020205020404" pitchFamily="49" charset="0"/>
                <a:cs typeface="Inconsolata"/>
              </a:rPr>
              <a:t>/resources/</a:t>
            </a:r>
            <a:r>
              <a:rPr lang="en-US" b="1" dirty="0" err="1">
                <a:latin typeface="Courier New Bold" panose="02070309020205020404" pitchFamily="49" charset="0"/>
                <a:cs typeface="Inconsolata"/>
              </a:rPr>
              <a:t>site.rb</a:t>
            </a:r>
            <a:endParaRPr lang="en-US" b="1" dirty="0">
              <a:latin typeface="Courier New Bold" panose="02070309020205020404" pitchFamily="49" charset="0"/>
              <a:cs typeface="Inconsolata"/>
            </a:endParaRPr>
          </a:p>
        </p:txBody>
      </p:sp>
      <p:sp>
        <p:nvSpPr>
          <p:cNvPr id="7" name="TextBox 6">
            <a:extLst>
              <a:ext uri="{FF2B5EF4-FFF2-40B4-BE49-F238E27FC236}">
                <a16:creationId xmlns:a16="http://schemas.microsoft.com/office/drawing/2014/main" id="{470FA915-E1ED-0B48-BA6C-962688FD6F2B}"/>
              </a:ext>
            </a:extLst>
          </p:cNvPr>
          <p:cNvSpPr txBox="1"/>
          <p:nvPr/>
        </p:nvSpPr>
        <p:spPr bwMode="white">
          <a:xfrm>
            <a:off x="1671638" y="5424033"/>
            <a:ext cx="12319001" cy="2554693"/>
          </a:xfrm>
          <a:prstGeom prst="rect">
            <a:avLst/>
          </a:prstGeom>
          <a:ln>
            <a:solidFill>
              <a:schemeClr val="tx2"/>
            </a:solidFill>
            <a:prstDash val="dash"/>
          </a:ln>
        </p:spPr>
        <p:txBody>
          <a:bodyPr vert="horz" wrap="square" lIns="91440" tIns="91440" rIns="91440" bIns="91440" rtlCol="0">
            <a:normAutofit fontScale="92500" lnSpcReduction="20000"/>
          </a:bodyPr>
          <a:lstStyle/>
          <a:p>
            <a:r>
              <a:rPr lang="en-US" sz="2800" b="1" dirty="0">
                <a:latin typeface="Courier New Bold" panose="02070309020205020404" pitchFamily="49" charset="0"/>
                <a:cs typeface="Inconsolata"/>
              </a:rPr>
              <a:t>property :</a:t>
            </a:r>
            <a:r>
              <a:rPr lang="en-US" sz="2800" b="1" dirty="0" err="1">
                <a:latin typeface="Courier New Bold" panose="02070309020205020404" pitchFamily="49" charset="0"/>
                <a:cs typeface="Inconsolata"/>
              </a:rPr>
              <a:t>site_name</a:t>
            </a:r>
            <a:r>
              <a:rPr lang="en-US" sz="2800" b="1" dirty="0">
                <a:latin typeface="Courier New Bold" panose="02070309020205020404" pitchFamily="49" charset="0"/>
                <a:cs typeface="Inconsolata"/>
              </a:rPr>
              <a:t>, String, </a:t>
            </a:r>
            <a:r>
              <a:rPr lang="en-US" sz="2800" b="1" dirty="0" err="1">
                <a:latin typeface="Courier New Bold" panose="02070309020205020404" pitchFamily="49" charset="0"/>
                <a:cs typeface="Inconsolata"/>
              </a:rPr>
              <a:t>name_property</a:t>
            </a:r>
            <a:r>
              <a:rPr lang="en-US" sz="2800" b="1" dirty="0">
                <a:latin typeface="Courier New Bold" panose="02070309020205020404" pitchFamily="49" charset="0"/>
                <a:cs typeface="Inconsolata"/>
              </a:rPr>
              <a:t>: true</a:t>
            </a:r>
          </a:p>
          <a:p>
            <a:r>
              <a:rPr lang="en-US" sz="2800" b="1" dirty="0">
                <a:latin typeface="Courier New Bold" panose="02070309020205020404" pitchFamily="49" charset="0"/>
                <a:cs typeface="Inconsolata"/>
              </a:rPr>
              <a:t>property :source, String, required: true</a:t>
            </a:r>
          </a:p>
          <a:p>
            <a:r>
              <a:rPr lang="en-US" sz="2800" b="1" dirty="0">
                <a:latin typeface="Courier New Bold" panose="02070309020205020404" pitchFamily="49" charset="0"/>
                <a:cs typeface="Inconsolata"/>
              </a:rPr>
              <a:t>property :path, String, required: true</a:t>
            </a:r>
          </a:p>
          <a:p>
            <a:endParaRPr lang="en-US" sz="2800" b="1" dirty="0">
              <a:latin typeface="Courier New Bold" panose="02070309020205020404" pitchFamily="49" charset="0"/>
              <a:cs typeface="Inconsolata"/>
            </a:endParaRPr>
          </a:p>
          <a:p>
            <a:r>
              <a:rPr lang="en-US" sz="2800" b="1" dirty="0">
                <a:latin typeface="Courier New Bold" panose="02070309020205020404" pitchFamily="49" charset="0"/>
                <a:cs typeface="Inconsolata"/>
              </a:rPr>
              <a:t>action :create do</a:t>
            </a:r>
          </a:p>
          <a:p>
            <a:r>
              <a:rPr lang="en-US" sz="2800" b="1" dirty="0">
                <a:latin typeface="Courier New Bold" panose="02070309020205020404" pitchFamily="49" charset="0"/>
                <a:cs typeface="Inconsolata"/>
              </a:rPr>
              <a:t>  # ...</a:t>
            </a:r>
          </a:p>
          <a:p>
            <a:r>
              <a:rPr lang="en-US" sz="2800" b="1" dirty="0">
                <a:latin typeface="Courier New Bold" panose="02070309020205020404" pitchFamily="49" charset="0"/>
                <a:cs typeface="Inconsolata"/>
              </a:rPr>
              <a:t>end</a:t>
            </a:r>
          </a:p>
        </p:txBody>
      </p:sp>
    </p:spTree>
    <p:extLst>
      <p:ext uri="{BB962C8B-B14F-4D97-AF65-F5344CB8AC3E}">
        <p14:creationId xmlns:p14="http://schemas.microsoft.com/office/powerpoint/2010/main" val="602484005"/>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 Resource Action with Properties</a:t>
            </a:r>
          </a:p>
        </p:txBody>
      </p:sp>
      <p:sp>
        <p:nvSpPr>
          <p:cNvPr id="10" name="Content Placeholder 9">
            <a:extLst>
              <a:ext uri="{FF2B5EF4-FFF2-40B4-BE49-F238E27FC236}">
                <a16:creationId xmlns:a16="http://schemas.microsoft.com/office/drawing/2014/main" id="{2F071333-A7DC-7A41-9AF4-BB333E0A3274}"/>
              </a:ext>
            </a:extLst>
          </p:cNvPr>
          <p:cNvSpPr>
            <a:spLocks noGrp="1"/>
          </p:cNvSpPr>
          <p:nvPr>
            <p:ph sz="quarter" idx="10"/>
          </p:nvPr>
        </p:nvSpPr>
        <p:spPr/>
        <p:txBody>
          <a:bodyPr>
            <a:normAutofit/>
          </a:bodyPr>
          <a:lstStyle/>
          <a:p>
            <a:r>
              <a:rPr lang="en-US" sz="2400" dirty="0">
                <a:latin typeface="Courier New" panose="02070309020205020404" pitchFamily="49" charset="0"/>
              </a:rPr>
              <a:t>action :create do</a:t>
            </a:r>
          </a:p>
          <a:p>
            <a:r>
              <a:rPr lang="en-US" sz="2400" dirty="0">
                <a:latin typeface="Courier New" panose="02070309020205020404" pitchFamily="49" charset="0"/>
              </a:rPr>
              <a:t>  # ... other resources ...</a:t>
            </a:r>
          </a:p>
          <a:p>
            <a:endParaRPr lang="en-US" sz="2400" dirty="0">
              <a:latin typeface="Courier New" panose="02070309020205020404" pitchFamily="49" charset="0"/>
            </a:endParaRPr>
          </a:p>
          <a:p>
            <a:r>
              <a:rPr lang="en-US" sz="2400" dirty="0">
                <a:latin typeface="Courier New" panose="02070309020205020404" pitchFamily="49" charset="0"/>
              </a:rPr>
              <a:t>  </a:t>
            </a:r>
            <a:r>
              <a:rPr lang="en-US" sz="2400" dirty="0" err="1">
                <a:latin typeface="Courier New" panose="02070309020205020404" pitchFamily="49" charset="0"/>
              </a:rPr>
              <a:t>site_path</a:t>
            </a:r>
            <a:r>
              <a:rPr lang="en-US" sz="2400" dirty="0">
                <a:latin typeface="Courier New" panose="02070309020205020404" pitchFamily="49" charset="0"/>
              </a:rPr>
              <a:t> = "#{</a:t>
            </a:r>
            <a:r>
              <a:rPr lang="en-US" sz="2400" dirty="0" err="1">
                <a:solidFill>
                  <a:schemeClr val="accent1"/>
                </a:solidFill>
                <a:latin typeface="Courier New" panose="02070309020205020404" pitchFamily="49" charset="0"/>
              </a:rPr>
              <a:t>new_resource.path</a:t>
            </a:r>
            <a:r>
              <a:rPr lang="en-US" sz="2400" dirty="0">
                <a:latin typeface="Courier New" panose="02070309020205020404" pitchFamily="49" charset="0"/>
              </a:rPr>
              <a:t>}/#{</a:t>
            </a:r>
            <a:r>
              <a:rPr lang="en-US" sz="2400" dirty="0" err="1">
                <a:solidFill>
                  <a:schemeClr val="accent1"/>
                </a:solidFill>
                <a:latin typeface="Courier New" panose="02070309020205020404" pitchFamily="49" charset="0"/>
              </a:rPr>
              <a:t>new_resource.site_name</a:t>
            </a:r>
            <a:r>
              <a:rPr lang="en-US" sz="2400" dirty="0">
                <a:latin typeface="Courier New" panose="02070309020205020404" pitchFamily="49" charset="0"/>
              </a:rPr>
              <a:t>}"</a:t>
            </a:r>
          </a:p>
          <a:p>
            <a:endParaRPr lang="en-US" sz="2400" dirty="0">
              <a:latin typeface="Courier New" panose="02070309020205020404" pitchFamily="49" charset="0"/>
            </a:endParaRPr>
          </a:p>
          <a:p>
            <a:r>
              <a:rPr lang="en-US" sz="2400" dirty="0">
                <a:latin typeface="Courier New" panose="02070309020205020404" pitchFamily="49" charset="0"/>
              </a:rPr>
              <a:t>  execute '</a:t>
            </a:r>
            <a:r>
              <a:rPr lang="en-US" sz="2400" dirty="0" err="1">
                <a:latin typeface="Courier New" panose="02070309020205020404" pitchFamily="49" charset="0"/>
              </a:rPr>
              <a:t>extract_site</a:t>
            </a:r>
            <a:r>
              <a:rPr lang="en-US" sz="2400" dirty="0">
                <a:latin typeface="Courier New" panose="02070309020205020404" pitchFamily="49" charset="0"/>
              </a:rPr>
              <a:t>' do</a:t>
            </a:r>
          </a:p>
          <a:p>
            <a:r>
              <a:rPr lang="en-US" sz="2400" dirty="0">
                <a:latin typeface="Courier New" panose="02070309020205020404" pitchFamily="49" charset="0"/>
              </a:rPr>
              <a:t>    </a:t>
            </a:r>
            <a:r>
              <a:rPr lang="en-US" sz="2400" dirty="0" err="1">
                <a:latin typeface="Courier New" panose="02070309020205020404" pitchFamily="49" charset="0"/>
              </a:rPr>
              <a:t>cwd</a:t>
            </a:r>
            <a:r>
              <a:rPr lang="en-US" sz="2400" dirty="0">
                <a:latin typeface="Courier New" panose="02070309020205020404" pitchFamily="49" charset="0"/>
              </a:rPr>
              <a:t> </a:t>
            </a:r>
            <a:r>
              <a:rPr lang="en-US" sz="2400" dirty="0" err="1">
                <a:solidFill>
                  <a:schemeClr val="accent1"/>
                </a:solidFill>
                <a:latin typeface="Courier New" panose="02070309020205020404" pitchFamily="49" charset="0"/>
              </a:rPr>
              <a:t>new_resource.path</a:t>
            </a:r>
            <a:endParaRPr lang="en-US" sz="2400" dirty="0">
              <a:solidFill>
                <a:schemeClr val="accent1"/>
              </a:solidFill>
              <a:latin typeface="Courier New" panose="02070309020205020404" pitchFamily="49" charset="0"/>
            </a:endParaRPr>
          </a:p>
          <a:p>
            <a:r>
              <a:rPr lang="en-US" sz="2400" dirty="0">
                <a:latin typeface="Courier New" panose="02070309020205020404" pitchFamily="49" charset="0"/>
              </a:rPr>
              <a:t>    command 'unzip </a:t>
            </a:r>
            <a:r>
              <a:rPr lang="en-US" sz="2400" dirty="0" err="1">
                <a:latin typeface="Courier New" panose="02070309020205020404" pitchFamily="49" charset="0"/>
              </a:rPr>
              <a:t>specter.zip</a:t>
            </a:r>
            <a:r>
              <a:rPr lang="en-US" sz="2400" dirty="0">
                <a:latin typeface="Courier New" panose="02070309020205020404" pitchFamily="49" charset="0"/>
              </a:rPr>
              <a:t>'</a:t>
            </a:r>
          </a:p>
          <a:p>
            <a:r>
              <a:rPr lang="en-US" sz="2400" dirty="0">
                <a:latin typeface="Courier New" panose="02070309020205020404" pitchFamily="49" charset="0"/>
              </a:rPr>
              <a:t>    </a:t>
            </a:r>
            <a:r>
              <a:rPr lang="en-US" sz="2400" dirty="0" err="1">
                <a:latin typeface="Courier New" panose="02070309020205020404" pitchFamily="49" charset="0"/>
              </a:rPr>
              <a:t>not_if</a:t>
            </a:r>
            <a:r>
              <a:rPr lang="en-US" sz="2400" dirty="0">
                <a:latin typeface="Courier New" panose="02070309020205020404" pitchFamily="49" charset="0"/>
              </a:rPr>
              <a:t> { </a:t>
            </a:r>
            <a:r>
              <a:rPr lang="en-US" sz="2400" dirty="0" err="1">
                <a:latin typeface="Courier New" panose="02070309020205020404" pitchFamily="49" charset="0"/>
              </a:rPr>
              <a:t>File.exist</a:t>
            </a:r>
            <a:r>
              <a:rPr lang="en-US" sz="2400" dirty="0">
                <a:latin typeface="Courier New" panose="02070309020205020404" pitchFamily="49" charset="0"/>
              </a:rPr>
              <a:t>?(</a:t>
            </a:r>
            <a:r>
              <a:rPr lang="en-US" sz="2400" dirty="0" err="1">
                <a:latin typeface="Courier New" panose="02070309020205020404" pitchFamily="49" charset="0"/>
              </a:rPr>
              <a:t>site_path</a:t>
            </a:r>
            <a:r>
              <a:rPr lang="en-US" sz="2400" dirty="0">
                <a:latin typeface="Courier New" panose="02070309020205020404" pitchFamily="49" charset="0"/>
              </a:rPr>
              <a:t>) }</a:t>
            </a:r>
          </a:p>
          <a:p>
            <a:r>
              <a:rPr lang="en-US" sz="2400" dirty="0">
                <a:latin typeface="Courier New" panose="02070309020205020404" pitchFamily="49" charset="0"/>
              </a:rPr>
              <a:t>    action :nothing</a:t>
            </a:r>
          </a:p>
          <a:p>
            <a:r>
              <a:rPr lang="en-US" sz="2400" dirty="0">
                <a:latin typeface="Courier New" panose="02070309020205020404" pitchFamily="49" charset="0"/>
              </a:rPr>
              <a:t>  end</a:t>
            </a:r>
          </a:p>
          <a:p>
            <a:r>
              <a:rPr lang="en-US" sz="2400" dirty="0">
                <a:latin typeface="Courier New" panose="02070309020205020404" pitchFamily="49" charset="0"/>
              </a:rPr>
              <a:t>end</a:t>
            </a:r>
          </a:p>
        </p:txBody>
      </p:sp>
      <p:sp>
        <p:nvSpPr>
          <p:cNvPr id="3" name="Subtitle 2"/>
          <p:cNvSpPr>
            <a:spLocks noGrp="1"/>
          </p:cNvSpPr>
          <p:nvPr>
            <p:ph type="body" sz="quarter" idx="11"/>
          </p:nvPr>
        </p:nvSpPr>
        <p:spPr/>
        <p:txBody>
          <a:bodyPr>
            <a:normAutofit/>
          </a:bodyPr>
          <a:lstStyle/>
          <a:p>
            <a:r>
              <a:rPr lang="en-US" dirty="0">
                <a:cs typeface="Inconsolata"/>
              </a:rPr>
              <a:t>~/cookbooks/</a:t>
            </a:r>
            <a:r>
              <a:rPr lang="en-US" dirty="0" err="1">
                <a:cs typeface="Inconsolata"/>
              </a:rPr>
              <a:t>ruby_service</a:t>
            </a:r>
            <a:r>
              <a:rPr lang="en-US" dirty="0">
                <a:cs typeface="Inconsolata"/>
              </a:rPr>
              <a:t>/resources/</a:t>
            </a:r>
            <a:r>
              <a:rPr lang="en-US" dirty="0" err="1">
                <a:cs typeface="Inconsolata"/>
              </a:rPr>
              <a:t>site.rb</a:t>
            </a:r>
            <a:endParaRPr lang="en-US" dirty="0">
              <a:cs typeface="Inconsolata"/>
            </a:endParaRPr>
          </a:p>
        </p:txBody>
      </p:sp>
    </p:spTree>
    <p:extLst>
      <p:ext uri="{BB962C8B-B14F-4D97-AF65-F5344CB8AC3E}">
        <p14:creationId xmlns:p14="http://schemas.microsoft.com/office/powerpoint/2010/main" val="223765837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a:effectLst>
            <a:glow rad="63500">
              <a:schemeClr val="accent1">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Parallelogram 9"/>
          <p:cNvSpPr/>
          <p:nvPr/>
        </p:nvSpPr>
        <p:spPr bwMode="auto">
          <a:xfrm>
            <a:off x="4271749" y="477386"/>
            <a:ext cx="5868538" cy="1599064"/>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a:gradFill>
                  <a:gsLst>
                    <a:gs pos="0">
                      <a:srgbClr val="FFFFFF"/>
                    </a:gs>
                    <a:gs pos="100000">
                      <a:srgbClr val="FFFFFF"/>
                    </a:gs>
                  </a:gsLst>
                  <a:lin ang="5400000" scaled="0"/>
                </a:gradFill>
              </a:rPr>
              <a:t>Lord Vader, the DEATH STAR is complete. We </a:t>
            </a:r>
            <a:r>
              <a:rPr lang="en-US" sz="2800" i="1" dirty="0" err="1">
                <a:gradFill>
                  <a:gsLst>
                    <a:gs pos="0">
                      <a:srgbClr val="FFFFFF"/>
                    </a:gs>
                    <a:gs pos="100000">
                      <a:srgbClr val="FFFFFF"/>
                    </a:gs>
                  </a:gsLst>
                  <a:lin ang="5400000" scaled="0"/>
                </a:gradFill>
              </a:rPr>
              <a:t>scienced</a:t>
            </a:r>
            <a:r>
              <a:rPr lang="en-US" sz="2800" i="1" dirty="0">
                <a:gradFill>
                  <a:gsLst>
                    <a:gs pos="0">
                      <a:srgbClr val="FFFFFF"/>
                    </a:gs>
                    <a:gs pos="100000">
                      <a:srgbClr val="FFFFFF"/>
                    </a:gs>
                  </a:gsLst>
                  <a:lin ang="5400000" scaled="0"/>
                </a:gradFill>
              </a:rPr>
              <a:t> the shit out of it!</a:t>
            </a:r>
          </a:p>
        </p:txBody>
      </p:sp>
    </p:spTree>
    <p:extLst>
      <p:ext uri="{BB962C8B-B14F-4D97-AF65-F5344CB8AC3E}">
        <p14:creationId xmlns:p14="http://schemas.microsoft.com/office/powerpoint/2010/main" val="2764054153"/>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AB0F-F5F4-4145-AB9B-AD0354CC28B8}"/>
              </a:ext>
            </a:extLst>
          </p:cNvPr>
          <p:cNvSpPr>
            <a:spLocks noGrp="1"/>
          </p:cNvSpPr>
          <p:nvPr>
            <p:ph type="ctrTitle"/>
          </p:nvPr>
        </p:nvSpPr>
        <p:spPr/>
        <p:txBody>
          <a:bodyPr>
            <a:normAutofit fontScale="90000"/>
          </a:bodyPr>
          <a:lstStyle/>
          <a:p>
            <a:r>
              <a:rPr lang="en-US" dirty="0"/>
              <a:t>Testing and Refactoring</a:t>
            </a:r>
          </a:p>
        </p:txBody>
      </p:sp>
      <p:sp>
        <p:nvSpPr>
          <p:cNvPr id="3" name="Subtitle 2">
            <a:extLst>
              <a:ext uri="{FF2B5EF4-FFF2-40B4-BE49-F238E27FC236}">
                <a16:creationId xmlns:a16="http://schemas.microsoft.com/office/drawing/2014/main" id="{FE73222C-1578-544D-881D-E1E4CE08B854}"/>
              </a:ext>
            </a:extLst>
          </p:cNvPr>
          <p:cNvSpPr>
            <a:spLocks noGrp="1"/>
          </p:cNvSpPr>
          <p:nvPr>
            <p:ph type="subTitle" idx="1"/>
          </p:nvPr>
        </p:nvSpPr>
        <p:spPr/>
        <p:txBody>
          <a:bodyPr/>
          <a:lstStyle/>
          <a:p>
            <a:pPr marL="457200" indent="-457200">
              <a:lnSpc>
                <a:spcPct val="150000"/>
              </a:lnSpc>
              <a:buFont typeface="Wingdings" pitchFamily="2" charset="2"/>
              <a:buChar char="ü"/>
            </a:pPr>
            <a:r>
              <a:rPr lang="en-US" dirty="0"/>
              <a:t>Where do you write your tests?</a:t>
            </a:r>
          </a:p>
          <a:p>
            <a:pPr marL="457200" indent="-457200">
              <a:lnSpc>
                <a:spcPct val="150000"/>
              </a:lnSpc>
              <a:buFont typeface="Wingdings" pitchFamily="2" charset="2"/>
              <a:buChar char="ü"/>
            </a:pPr>
            <a:r>
              <a:rPr lang="en-US" dirty="0"/>
              <a:t>What tests do you write?</a:t>
            </a:r>
          </a:p>
          <a:p>
            <a:pPr marL="457200" indent="-457200">
              <a:lnSpc>
                <a:spcPct val="150000"/>
              </a:lnSpc>
              <a:buFont typeface="Wingdings" pitchFamily="2" charset="2"/>
              <a:buChar char="ü"/>
            </a:pPr>
            <a:r>
              <a:rPr lang="en-US" dirty="0"/>
              <a:t>How do you execute tests?</a:t>
            </a:r>
          </a:p>
          <a:p>
            <a:pPr marL="457200" indent="-457200">
              <a:lnSpc>
                <a:spcPct val="150000"/>
              </a:lnSpc>
              <a:buFont typeface="Wingdings" pitchFamily="2" charset="2"/>
              <a:buChar char="ü"/>
            </a:pPr>
            <a:r>
              <a:rPr lang="en-US" dirty="0"/>
              <a:t>How could the code be refactored?</a:t>
            </a:r>
          </a:p>
          <a:p>
            <a:pPr marL="457200" indent="-457200">
              <a:lnSpc>
                <a:spcPct val="150000"/>
              </a:lnSpc>
              <a:buFont typeface="Wingdings" pitchFamily="2" charset="2"/>
              <a:buChar char="q"/>
            </a:pPr>
            <a:endParaRPr lang="en-US" dirty="0"/>
          </a:p>
          <a:p>
            <a:pPr>
              <a:lnSpc>
                <a:spcPct val="150000"/>
              </a:lnSpc>
            </a:pPr>
            <a:endParaRPr lang="en-US" dirty="0"/>
          </a:p>
        </p:txBody>
      </p:sp>
    </p:spTree>
    <p:extLst>
      <p:ext uri="{BB962C8B-B14F-4D97-AF65-F5344CB8AC3E}">
        <p14:creationId xmlns:p14="http://schemas.microsoft.com/office/powerpoint/2010/main" val="1150233197"/>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3449232588"/>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713D-4A00-434D-9D4F-9A28BEA24BEB}"/>
              </a:ext>
            </a:extLst>
          </p:cNvPr>
          <p:cNvSpPr>
            <a:spLocks noGrp="1"/>
          </p:cNvSpPr>
          <p:nvPr>
            <p:ph type="ctrTitle"/>
          </p:nvPr>
        </p:nvSpPr>
        <p:spPr/>
        <p:txBody>
          <a:bodyPr>
            <a:normAutofit fontScale="90000"/>
          </a:bodyPr>
          <a:lstStyle/>
          <a:p>
            <a:r>
              <a:rPr lang="en-US" dirty="0"/>
              <a:t>First Web Service</a:t>
            </a:r>
          </a:p>
        </p:txBody>
      </p:sp>
      <p:sp>
        <p:nvSpPr>
          <p:cNvPr id="3" name="Content Placeholder 2">
            <a:extLst>
              <a:ext uri="{FF2B5EF4-FFF2-40B4-BE49-F238E27FC236}">
                <a16:creationId xmlns:a16="http://schemas.microsoft.com/office/drawing/2014/main" id="{81F6D27B-BAA4-0842-812A-A6A1303A31B4}"/>
              </a:ext>
            </a:extLst>
          </p:cNvPr>
          <p:cNvSpPr>
            <a:spLocks noGrp="1"/>
          </p:cNvSpPr>
          <p:nvPr>
            <p:ph sz="quarter" idx="11"/>
          </p:nvPr>
        </p:nvSpPr>
        <p:spPr/>
        <p:txBody>
          <a:bodyPr anchor="t"/>
          <a:lstStyle/>
          <a:p>
            <a:r>
              <a:rPr lang="en-US" dirty="0"/>
              <a:t>Converge the cookbook</a:t>
            </a:r>
          </a:p>
          <a:p>
            <a:r>
              <a:rPr lang="en-US" dirty="0"/>
              <a:t>Write tests for the cookbook</a:t>
            </a:r>
          </a:p>
          <a:p>
            <a:r>
              <a:rPr lang="en-US" dirty="0"/>
              <a:t>Execute the tests</a:t>
            </a:r>
          </a:p>
          <a:p>
            <a:endParaRPr lang="en-US" dirty="0"/>
          </a:p>
          <a:p>
            <a:r>
              <a:rPr lang="en-US" dirty="0"/>
              <a:t>Assist, Break it, Explore or Refactor</a:t>
            </a:r>
          </a:p>
        </p:txBody>
      </p:sp>
      <p:sp>
        <p:nvSpPr>
          <p:cNvPr id="4" name="Content Placeholder 3">
            <a:extLst>
              <a:ext uri="{FF2B5EF4-FFF2-40B4-BE49-F238E27FC236}">
                <a16:creationId xmlns:a16="http://schemas.microsoft.com/office/drawing/2014/main" id="{E48B4D25-8A4E-EF4E-81CC-334869FC8F8D}"/>
              </a:ext>
            </a:extLst>
          </p:cNvPr>
          <p:cNvSpPr>
            <a:spLocks noGrp="1"/>
          </p:cNvSpPr>
          <p:nvPr>
            <p:ph sz="quarter" idx="12"/>
          </p:nvPr>
        </p:nvSpPr>
        <p:spPr>
          <a:xfrm>
            <a:off x="1671638" y="7075507"/>
            <a:ext cx="13215584" cy="857879"/>
          </a:xfrm>
        </p:spPr>
        <p:txBody>
          <a:bodyPr/>
          <a:lstStyle/>
          <a:p>
            <a:r>
              <a:rPr lang="en-US" dirty="0"/>
              <a:t>Write at least one test that give you the confidence that the site is working.</a:t>
            </a:r>
          </a:p>
        </p:txBody>
      </p:sp>
    </p:spTree>
    <p:extLst>
      <p:ext uri="{BB962C8B-B14F-4D97-AF65-F5344CB8AC3E}">
        <p14:creationId xmlns:p14="http://schemas.microsoft.com/office/powerpoint/2010/main" val="866734842"/>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795716"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2708128052"/>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D11C-C0A3-2E4B-87DA-227C569137ED}"/>
              </a:ext>
            </a:extLst>
          </p:cNvPr>
          <p:cNvSpPr>
            <a:spLocks noGrp="1"/>
          </p:cNvSpPr>
          <p:nvPr>
            <p:ph type="ctrTitle"/>
          </p:nvPr>
        </p:nvSpPr>
        <p:spPr/>
        <p:txBody>
          <a:bodyPr>
            <a:normAutofit fontScale="90000"/>
          </a:bodyPr>
          <a:lstStyle/>
          <a:p>
            <a:r>
              <a:rPr lang="en-US" dirty="0"/>
              <a:t>Live Demonstration</a:t>
            </a:r>
          </a:p>
        </p:txBody>
      </p:sp>
      <p:sp>
        <p:nvSpPr>
          <p:cNvPr id="3" name="Subtitle 2">
            <a:extLst>
              <a:ext uri="{FF2B5EF4-FFF2-40B4-BE49-F238E27FC236}">
                <a16:creationId xmlns:a16="http://schemas.microsoft.com/office/drawing/2014/main" id="{5B4B8D73-D210-624A-A65C-B1B006B2C3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15810850"/>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9" y="855673"/>
            <a:ext cx="14997194" cy="827654"/>
          </a:xfrm>
        </p:spPr>
        <p:txBody>
          <a:bodyPr>
            <a:normAutofit/>
          </a:bodyPr>
          <a:lstStyle/>
          <a:p>
            <a:r>
              <a:rPr lang="en-US" dirty="0"/>
              <a:t>Challenge: First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571500" indent="-571500">
              <a:buFont typeface="Wingdings" pitchFamily="2" charset="2"/>
              <a:buChar char="ü"/>
            </a:pPr>
            <a:r>
              <a:rPr lang="en-US" sz="4400" b="1" dirty="0"/>
              <a:t> Overview</a:t>
            </a:r>
          </a:p>
          <a:p>
            <a:pPr marL="571500" indent="-571500">
              <a:buFont typeface="Wingdings" pitchFamily="2" charset="2"/>
              <a:buChar char="ü"/>
            </a:pPr>
            <a:r>
              <a:rPr lang="en-US" sz="4400" b="1" dirty="0"/>
              <a:t> Concepts</a:t>
            </a:r>
          </a:p>
          <a:p>
            <a:pPr marL="571500" indent="-571500">
              <a:buFont typeface="Wingdings" pitchFamily="2" charset="2"/>
              <a:buChar char="ü"/>
            </a:pPr>
            <a:r>
              <a:rPr lang="en-US" sz="4400" b="1" dirty="0"/>
              <a:t> Exercise</a:t>
            </a:r>
          </a:p>
          <a:p>
            <a:pPr marL="571500" indent="-571500">
              <a:buFont typeface="Wingdings" pitchFamily="2" charset="2"/>
              <a:buChar char="ü"/>
            </a:pPr>
            <a:r>
              <a:rPr lang="en-US" sz="4400" b="1" dirty="0"/>
              <a:t> Review</a:t>
            </a:r>
          </a:p>
          <a:p>
            <a:endParaRPr lang="en-US" sz="4400" dirty="0"/>
          </a:p>
        </p:txBody>
      </p:sp>
    </p:spTree>
    <p:extLst>
      <p:ext uri="{BB962C8B-B14F-4D97-AF65-F5344CB8AC3E}">
        <p14:creationId xmlns:p14="http://schemas.microsoft.com/office/powerpoint/2010/main" val="871428810"/>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23640A-AE4E-7747-A275-78BE2A1544FC}"/>
              </a:ext>
            </a:extLst>
          </p:cNvPr>
          <p:cNvPicPr>
            <a:picLocks noChangeAspect="1"/>
          </p:cNvPicPr>
          <p:nvPr/>
        </p:nvPicPr>
        <p:blipFill rotWithShape="1">
          <a:blip r:embed="rId3"/>
          <a:srcRect b="11606"/>
          <a:stretch/>
        </p:blipFill>
        <p:spPr>
          <a:xfrm>
            <a:off x="0" y="-304800"/>
            <a:ext cx="16256000" cy="9584267"/>
          </a:xfrm>
          <a:prstGeom prst="rect">
            <a:avLst/>
          </a:prstGeom>
        </p:spPr>
      </p:pic>
      <p:sp>
        <p:nvSpPr>
          <p:cNvPr id="3" name="Text Placeholder 2">
            <a:extLst>
              <a:ext uri="{FF2B5EF4-FFF2-40B4-BE49-F238E27FC236}">
                <a16:creationId xmlns:a16="http://schemas.microsoft.com/office/drawing/2014/main" id="{92FCF164-4BEA-DC4D-82AF-2E7734637FD6}"/>
              </a:ext>
            </a:extLst>
          </p:cNvPr>
          <p:cNvSpPr>
            <a:spLocks noGrp="1"/>
          </p:cNvSpPr>
          <p:nvPr>
            <p:ph type="body" sz="quarter" idx="12"/>
          </p:nvPr>
        </p:nvSpPr>
        <p:spPr>
          <a:xfrm>
            <a:off x="0" y="-304800"/>
            <a:ext cx="16256000" cy="9584267"/>
          </a:xfrm>
          <a:solidFill>
            <a:schemeClr val="tx2">
              <a:alpha val="58000"/>
            </a:schemeClr>
          </a:solidFill>
        </p:spPr>
        <p:txBody>
          <a:bodyPr tIns="4572000" rIns="914400" anchor="ctr"/>
          <a:lstStyle/>
          <a:p>
            <a:pPr algn="r"/>
            <a:r>
              <a:rPr lang="en-US" sz="9600" dirty="0">
                <a:solidFill>
                  <a:schemeClr val="bg1"/>
                </a:solidFill>
              </a:rPr>
              <a:t>Take a Break</a:t>
            </a:r>
          </a:p>
        </p:txBody>
      </p:sp>
    </p:spTree>
    <p:extLst>
      <p:ext uri="{BB962C8B-B14F-4D97-AF65-F5344CB8AC3E}">
        <p14:creationId xmlns:p14="http://schemas.microsoft.com/office/powerpoint/2010/main" val="2840433946"/>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2BA9-7D03-A84D-91A6-27696040EB19}"/>
              </a:ext>
            </a:extLst>
          </p:cNvPr>
          <p:cNvSpPr>
            <a:spLocks noGrp="1"/>
          </p:cNvSpPr>
          <p:nvPr>
            <p:ph type="title"/>
          </p:nvPr>
        </p:nvSpPr>
        <p:spPr>
          <a:xfrm>
            <a:off x="609598" y="855673"/>
            <a:ext cx="14857709" cy="827654"/>
          </a:xfrm>
        </p:spPr>
        <p:txBody>
          <a:bodyPr>
            <a:normAutofit/>
          </a:bodyPr>
          <a:lstStyle/>
          <a:p>
            <a:r>
              <a:rPr lang="en-US" dirty="0"/>
              <a:t>Challenge: Second Web Service</a:t>
            </a:r>
          </a:p>
        </p:txBody>
      </p:sp>
      <p:sp>
        <p:nvSpPr>
          <p:cNvPr id="3" name="Text Placeholder 2">
            <a:extLst>
              <a:ext uri="{FF2B5EF4-FFF2-40B4-BE49-F238E27FC236}">
                <a16:creationId xmlns:a16="http://schemas.microsoft.com/office/drawing/2014/main" id="{99749CBB-637B-9544-9FC6-6839E18A9E05}"/>
              </a:ext>
            </a:extLst>
          </p:cNvPr>
          <p:cNvSpPr>
            <a:spLocks noGrp="1"/>
          </p:cNvSpPr>
          <p:nvPr>
            <p:ph type="body" sz="quarter" idx="12"/>
          </p:nvPr>
        </p:nvSpPr>
        <p:spPr/>
        <p:txBody>
          <a:bodyPr/>
          <a:lstStyle/>
          <a:p>
            <a:pPr marL="457200" indent="-457200">
              <a:buFont typeface="Wingdings" pitchFamily="2" charset="2"/>
              <a:buChar char="q"/>
            </a:pPr>
            <a:r>
              <a:rPr lang="en-US" sz="4400" b="1" dirty="0"/>
              <a:t> Overview</a:t>
            </a:r>
          </a:p>
          <a:p>
            <a:pPr marL="457200" indent="-457200">
              <a:buFont typeface="Wingdings" pitchFamily="2" charset="2"/>
              <a:buChar char="q"/>
            </a:pPr>
            <a:r>
              <a:rPr lang="en-US" sz="4400" b="1" dirty="0"/>
              <a:t> Concepts</a:t>
            </a:r>
          </a:p>
          <a:p>
            <a:pPr marL="457200" indent="-457200">
              <a:buFont typeface="Wingdings" pitchFamily="2" charset="2"/>
              <a:buChar char="q"/>
            </a:pPr>
            <a:r>
              <a:rPr lang="en-US" sz="4400" b="1" dirty="0"/>
              <a:t> Exercise</a:t>
            </a:r>
          </a:p>
          <a:p>
            <a:pPr marL="457200" indent="-457200">
              <a:buFont typeface="Wingdings" pitchFamily="2" charset="2"/>
              <a:buChar char="q"/>
            </a:pPr>
            <a:r>
              <a:rPr lang="en-US" sz="4400" b="1" dirty="0"/>
              <a:t> Review</a:t>
            </a:r>
          </a:p>
          <a:p>
            <a:endParaRPr lang="en-US" sz="4400" dirty="0"/>
          </a:p>
        </p:txBody>
      </p:sp>
    </p:spTree>
    <p:extLst>
      <p:ext uri="{BB962C8B-B14F-4D97-AF65-F5344CB8AC3E}">
        <p14:creationId xmlns:p14="http://schemas.microsoft.com/office/powerpoint/2010/main" val="609321372"/>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3D09-3B93-AD42-B11C-093D16AF8E29}"/>
              </a:ext>
            </a:extLst>
          </p:cNvPr>
          <p:cNvSpPr>
            <a:spLocks noGrp="1"/>
          </p:cNvSpPr>
          <p:nvPr>
            <p:ph type="ctrTitle"/>
          </p:nvPr>
        </p:nvSpPr>
        <p:spPr/>
        <p:txBody>
          <a:bodyPr>
            <a:normAutofit fontScale="90000"/>
          </a:bodyPr>
          <a:lstStyle/>
          <a:p>
            <a:r>
              <a:rPr lang="en-US" dirty="0"/>
              <a:t>Node Service</a:t>
            </a:r>
          </a:p>
        </p:txBody>
      </p:sp>
      <p:sp>
        <p:nvSpPr>
          <p:cNvPr id="4" name="Subtitle 3">
            <a:extLst>
              <a:ext uri="{FF2B5EF4-FFF2-40B4-BE49-F238E27FC236}">
                <a16:creationId xmlns:a16="http://schemas.microsoft.com/office/drawing/2014/main" id="{F9F3BA0A-4697-7D43-83F4-E62840CFF806}"/>
              </a:ext>
            </a:extLst>
          </p:cNvPr>
          <p:cNvSpPr>
            <a:spLocks noGrp="1"/>
          </p:cNvSpPr>
          <p:nvPr>
            <p:ph type="subTitle" idx="1"/>
          </p:nvPr>
        </p:nvSpPr>
        <p:spPr>
          <a:xfrm>
            <a:off x="1672166" y="3283869"/>
            <a:ext cx="13121519" cy="896246"/>
          </a:xfrm>
        </p:spPr>
        <p:txBody>
          <a:bodyPr/>
          <a:lstStyle/>
          <a:p>
            <a:r>
              <a:rPr lang="en-US" dirty="0"/>
              <a:t>This web service is built in JavaScript. It provides the same interface</a:t>
            </a:r>
          </a:p>
        </p:txBody>
      </p:sp>
      <p:sp>
        <p:nvSpPr>
          <p:cNvPr id="3" name="TextBox 2">
            <a:extLst>
              <a:ext uri="{FF2B5EF4-FFF2-40B4-BE49-F238E27FC236}">
                <a16:creationId xmlns:a16="http://schemas.microsoft.com/office/drawing/2014/main" id="{3302E110-9552-1848-9F26-D4FC117BB882}"/>
              </a:ext>
            </a:extLst>
          </p:cNvPr>
          <p:cNvSpPr txBox="1"/>
          <p:nvPr/>
        </p:nvSpPr>
        <p:spPr bwMode="white">
          <a:xfrm>
            <a:off x="7135585" y="4307128"/>
            <a:ext cx="8833757" cy="2061015"/>
          </a:xfrm>
          <a:prstGeom prst="rect">
            <a:avLst/>
          </a:prstGeom>
        </p:spPr>
        <p:txBody>
          <a:bodyPr vert="horz" wrap="square" lIns="91440" tIns="91440" rIns="91440" bIns="91440" rtlCol="0">
            <a:normAutofit/>
          </a:bodyPr>
          <a:lstStyle/>
          <a:p>
            <a:r>
              <a:rPr lang="en-US" sz="2800" b="1" dirty="0">
                <a:latin typeface="Courier New" panose="02070309020205020404" pitchFamily="49" charset="0"/>
                <a:cs typeface="Courier New" panose="02070309020205020404" pitchFamily="49" charset="0"/>
              </a:rPr>
              <a:t>POST   http://localhost:8000/scans</a:t>
            </a:r>
          </a:p>
          <a:p>
            <a:r>
              <a:rPr lang="en-US" sz="2800" b="1" dirty="0">
                <a:latin typeface="Courier New" panose="02070309020205020404" pitchFamily="49" charset="0"/>
                <a:cs typeface="Courier New" panose="02070309020205020404" pitchFamily="49" charset="0"/>
              </a:rPr>
              <a:t>GET    http://localhost:8000/scans</a:t>
            </a:r>
          </a:p>
          <a:p>
            <a:r>
              <a:rPr lang="en-US" sz="2800" b="1" dirty="0">
                <a:latin typeface="Courier New" panose="02070309020205020404" pitchFamily="49" charset="0"/>
                <a:cs typeface="Courier New" panose="02070309020205020404" pitchFamily="49" charset="0"/>
              </a:rPr>
              <a:t>PUT    http://localhost:8000/scan/{id}</a:t>
            </a:r>
          </a:p>
          <a:p>
            <a:r>
              <a:rPr lang="en-US" sz="2800" b="1" dirty="0">
                <a:latin typeface="Courier New" panose="02070309020205020404" pitchFamily="49" charset="0"/>
                <a:cs typeface="Courier New" panose="02070309020205020404" pitchFamily="49" charset="0"/>
              </a:rPr>
              <a:t>DELETE http://localhost:8000/scan/{id}</a:t>
            </a:r>
          </a:p>
          <a:p>
            <a:endParaRPr lang="en-US" sz="2800" b="1" i="1" dirty="0">
              <a:latin typeface="Courier New" panose="02070309020205020404" pitchFamily="49" charset="0"/>
              <a:cs typeface="Courier New" panose="02070309020205020404" pitchFamily="49" charset="0"/>
            </a:endParaRPr>
          </a:p>
        </p:txBody>
      </p:sp>
      <p:sp>
        <p:nvSpPr>
          <p:cNvPr id="5" name="Subtitle 3">
            <a:extLst>
              <a:ext uri="{FF2B5EF4-FFF2-40B4-BE49-F238E27FC236}">
                <a16:creationId xmlns:a16="http://schemas.microsoft.com/office/drawing/2014/main" id="{D6706522-6346-8E42-87F0-505BE36C91A1}"/>
              </a:ext>
            </a:extLst>
          </p:cNvPr>
          <p:cNvSpPr txBox="1">
            <a:spLocks/>
          </p:cNvSpPr>
          <p:nvPr/>
        </p:nvSpPr>
        <p:spPr bwMode="white">
          <a:xfrm>
            <a:off x="1680253" y="4307128"/>
            <a:ext cx="5455333" cy="1893202"/>
          </a:xfrm>
          <a:prstGeom prst="rect">
            <a:avLst/>
          </a:prstGeom>
        </p:spPr>
        <p:txBody>
          <a:bodyPr vert="horz" wrap="square" lIns="91440" tIns="91440" rIns="91440" bIns="91440" rtlCol="0">
            <a:noAutofit/>
          </a:bodyPr>
          <a:lstStyle>
            <a:lvl1pPr marL="0" indent="0" algn="l" defTabSz="1217613" rtl="0" eaLnBrk="1" fontAlgn="base" hangingPunct="1">
              <a:lnSpc>
                <a:spcPct val="100000"/>
              </a:lnSpc>
              <a:spcBef>
                <a:spcPts val="0"/>
              </a:spcBef>
              <a:spcAft>
                <a:spcPct val="0"/>
              </a:spcAft>
              <a:buSzPct val="90000"/>
              <a:buFont typeface="Arial" charset="0"/>
              <a:buNone/>
              <a:defRPr sz="2800" b="0" i="0" kern="1200" baseline="0">
                <a:solidFill>
                  <a:schemeClr val="accent3">
                    <a:lumMod val="50000"/>
                  </a:schemeClr>
                </a:solidFill>
                <a:latin typeface="Raleway-v4020 Regular"/>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b="0" i="0" kern="1200">
                <a:solidFill>
                  <a:schemeClr val="tx1">
                    <a:tint val="75000"/>
                  </a:schemeClr>
                </a:solidFill>
                <a:latin typeface="Raleway-v4020 Regular"/>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b="0" i="0" kern="1200">
                <a:solidFill>
                  <a:schemeClr val="tx1">
                    <a:tint val="75000"/>
                  </a:schemeClr>
                </a:solidFill>
                <a:latin typeface="Raleway-v4020 Regular"/>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b="1" dirty="0"/>
              <a:t>Create </a:t>
            </a:r>
            <a:r>
              <a:rPr lang="en-US" dirty="0"/>
              <a:t>new scans	</a:t>
            </a:r>
          </a:p>
          <a:p>
            <a:pPr marL="457200" indent="-457200">
              <a:buFont typeface="Arial" panose="020B0604020202020204" pitchFamily="34" charset="0"/>
              <a:buChar char="•"/>
            </a:pPr>
            <a:r>
              <a:rPr lang="en-US" b="1" dirty="0"/>
              <a:t>Read </a:t>
            </a:r>
            <a:r>
              <a:rPr lang="en-US" dirty="0"/>
              <a:t>all scans or a scan</a:t>
            </a:r>
          </a:p>
          <a:p>
            <a:pPr marL="457200" indent="-457200">
              <a:buFont typeface="Arial" panose="020B0604020202020204" pitchFamily="34" charset="0"/>
              <a:buChar char="•"/>
            </a:pPr>
            <a:r>
              <a:rPr lang="en-US" b="1" dirty="0"/>
              <a:t>Update </a:t>
            </a:r>
            <a:r>
              <a:rPr lang="en-US" dirty="0"/>
              <a:t>any existing scans</a:t>
            </a:r>
          </a:p>
          <a:p>
            <a:pPr marL="457200" indent="-457200">
              <a:buFont typeface="Arial" panose="020B0604020202020204" pitchFamily="34" charset="0"/>
              <a:buChar char="•"/>
            </a:pPr>
            <a:r>
              <a:rPr lang="en-US" b="1" dirty="0"/>
              <a:t>Delete </a:t>
            </a:r>
            <a:r>
              <a:rPr lang="en-US" dirty="0"/>
              <a:t>any existing scans</a:t>
            </a:r>
          </a:p>
        </p:txBody>
      </p:sp>
    </p:spTree>
    <p:extLst>
      <p:ext uri="{BB962C8B-B14F-4D97-AF65-F5344CB8AC3E}">
        <p14:creationId xmlns:p14="http://schemas.microsoft.com/office/powerpoint/2010/main" val="3300205652"/>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Node Implementation</a:t>
            </a:r>
          </a:p>
        </p:txBody>
      </p:sp>
      <p:graphicFrame>
        <p:nvGraphicFramePr>
          <p:cNvPr id="4" name="Table 3">
            <a:extLst>
              <a:ext uri="{FF2B5EF4-FFF2-40B4-BE49-F238E27FC236}">
                <a16:creationId xmlns:a16="http://schemas.microsoft.com/office/drawing/2014/main" id="{4723F253-484E-2A43-8E98-57343F686334}"/>
              </a:ext>
            </a:extLst>
          </p:cNvPr>
          <p:cNvGraphicFramePr>
            <a:graphicFrameLocks noGrp="1"/>
          </p:cNvGraphicFramePr>
          <p:nvPr>
            <p:extLst>
              <p:ext uri="{D42A27DB-BD31-4B8C-83A1-F6EECF244321}">
                <p14:modId xmlns:p14="http://schemas.microsoft.com/office/powerpoint/2010/main" val="2418743719"/>
              </p:ext>
            </p:extLst>
          </p:nvPr>
        </p:nvGraphicFramePr>
        <p:xfrm>
          <a:off x="1680252" y="3840091"/>
          <a:ext cx="12310386" cy="2610268"/>
        </p:xfrm>
        <a:graphic>
          <a:graphicData uri="http://schemas.openxmlformats.org/drawingml/2006/table">
            <a:tbl>
              <a:tblPr firstRow="1" bandRow="1">
                <a:tableStyleId>{5C22544A-7EE6-4342-B048-85BDC9FD1C3A}</a:tableStyleId>
              </a:tblPr>
              <a:tblGrid>
                <a:gridCol w="6155193">
                  <a:extLst>
                    <a:ext uri="{9D8B030D-6E8A-4147-A177-3AD203B41FA5}">
                      <a16:colId xmlns:a16="http://schemas.microsoft.com/office/drawing/2014/main" val="2639956300"/>
                    </a:ext>
                  </a:extLst>
                </a:gridCol>
                <a:gridCol w="6155193">
                  <a:extLst>
                    <a:ext uri="{9D8B030D-6E8A-4147-A177-3AD203B41FA5}">
                      <a16:colId xmlns:a16="http://schemas.microsoft.com/office/drawing/2014/main" val="3443181587"/>
                    </a:ext>
                  </a:extLst>
                </a:gridCol>
              </a:tblGrid>
              <a:tr h="652567">
                <a:tc>
                  <a:txBody>
                    <a:bodyPr/>
                    <a:lstStyle/>
                    <a:p>
                      <a:pPr algn="ctr"/>
                      <a:r>
                        <a:rPr lang="en-US" b="1"/>
                        <a:t>Requirement</a:t>
                      </a:r>
                      <a:endParaRPr lang="en-US" b="1" dirty="0"/>
                    </a:p>
                  </a:txBody>
                  <a:tcPr/>
                </a:tc>
                <a:tc>
                  <a:txBody>
                    <a:bodyPr/>
                    <a:lstStyle/>
                    <a:p>
                      <a:pPr algn="ctr"/>
                      <a:r>
                        <a:rPr lang="en-US" b="1"/>
                        <a:t>File</a:t>
                      </a:r>
                      <a:endParaRPr lang="en-US" b="1" dirty="0"/>
                    </a:p>
                  </a:txBody>
                  <a:tcPr/>
                </a:tc>
                <a:extLst>
                  <a:ext uri="{0D108BD9-81ED-4DB2-BD59-A6C34878D82A}">
                    <a16:rowId xmlns:a16="http://schemas.microsoft.com/office/drawing/2014/main" val="1723564150"/>
                  </a:ext>
                </a:extLst>
              </a:tr>
              <a:tr h="652567">
                <a:tc>
                  <a:txBody>
                    <a:bodyPr/>
                    <a:lstStyle/>
                    <a:p>
                      <a:r>
                        <a:rPr lang="en-US" b="1" dirty="0"/>
                        <a:t>Node 10.1.0</a:t>
                      </a:r>
                    </a:p>
                  </a:txBody>
                  <a:tcPr/>
                </a:tc>
                <a:tc>
                  <a:txBody>
                    <a:bodyPr/>
                    <a:lstStyle/>
                    <a:p>
                      <a:r>
                        <a:rPr lang="en-US" b="1" dirty="0"/>
                        <a:t>/</a:t>
                      </a:r>
                      <a:r>
                        <a:rPr lang="en-US" b="1" dirty="0" err="1"/>
                        <a:t>usr</a:t>
                      </a:r>
                      <a:r>
                        <a:rPr lang="en-US" b="1" dirty="0"/>
                        <a:t>/local/bin/node</a:t>
                      </a:r>
                    </a:p>
                  </a:txBody>
                  <a:tcPr/>
                </a:tc>
                <a:extLst>
                  <a:ext uri="{0D108BD9-81ED-4DB2-BD59-A6C34878D82A}">
                    <a16:rowId xmlns:a16="http://schemas.microsoft.com/office/drawing/2014/main" val="1765980108"/>
                  </a:ext>
                </a:extLst>
              </a:tr>
              <a:tr h="652567">
                <a:tc>
                  <a:txBody>
                    <a:bodyPr/>
                    <a:lstStyle/>
                    <a:p>
                      <a:r>
                        <a:rPr lang="en-US" b="1" dirty="0" err="1"/>
                        <a:t>npm</a:t>
                      </a:r>
                      <a:endParaRPr lang="en-US" b="1" dirty="0"/>
                    </a:p>
                  </a:txBody>
                  <a:tcPr/>
                </a:tc>
                <a:tc>
                  <a:txBody>
                    <a:bodyPr/>
                    <a:lstStyle/>
                    <a:p>
                      <a:r>
                        <a:rPr lang="en-US" b="1" dirty="0"/>
                        <a:t>/</a:t>
                      </a:r>
                      <a:r>
                        <a:rPr lang="en-US" b="1" dirty="0" err="1"/>
                        <a:t>usr</a:t>
                      </a:r>
                      <a:r>
                        <a:rPr lang="en-US" b="1" dirty="0"/>
                        <a:t>/local/bin/</a:t>
                      </a:r>
                      <a:r>
                        <a:rPr lang="en-US" b="1" dirty="0" err="1"/>
                        <a:t>npm</a:t>
                      </a:r>
                      <a:endParaRPr lang="en-US" b="1" dirty="0"/>
                    </a:p>
                  </a:txBody>
                  <a:tcPr/>
                </a:tc>
                <a:extLst>
                  <a:ext uri="{0D108BD9-81ED-4DB2-BD59-A6C34878D82A}">
                    <a16:rowId xmlns:a16="http://schemas.microsoft.com/office/drawing/2014/main" val="3493404048"/>
                  </a:ext>
                </a:extLst>
              </a:tr>
              <a:tr h="652567">
                <a:tc>
                  <a:txBody>
                    <a:bodyPr/>
                    <a:lstStyle/>
                    <a:p>
                      <a:r>
                        <a:rPr lang="en-US" b="1" dirty="0" err="1"/>
                        <a:t>Systemd</a:t>
                      </a:r>
                      <a:endParaRPr lang="en-US" b="1" dirty="0"/>
                    </a:p>
                  </a:txBody>
                  <a:tcPr/>
                </a:tc>
                <a:tc>
                  <a:txBody>
                    <a:bodyPr/>
                    <a:lstStyle/>
                    <a:p>
                      <a:r>
                        <a:rPr lang="en-US" b="1" dirty="0"/>
                        <a:t>/</a:t>
                      </a:r>
                      <a:r>
                        <a:rPr lang="en-US" b="1" dirty="0" err="1"/>
                        <a:t>usr</a:t>
                      </a:r>
                      <a:r>
                        <a:rPr lang="en-US" b="1" dirty="0"/>
                        <a:t>/bin/</a:t>
                      </a:r>
                      <a:r>
                        <a:rPr lang="en-US" b="1" dirty="0" err="1"/>
                        <a:t>systemctl</a:t>
                      </a:r>
                      <a:endParaRPr lang="en-US" b="1" dirty="0"/>
                    </a:p>
                  </a:txBody>
                  <a:tcPr/>
                </a:tc>
                <a:extLst>
                  <a:ext uri="{0D108BD9-81ED-4DB2-BD59-A6C34878D82A}">
                    <a16:rowId xmlns:a16="http://schemas.microsoft.com/office/drawing/2014/main" val="1085005816"/>
                  </a:ext>
                </a:extLst>
              </a:tr>
            </a:tbl>
          </a:graphicData>
        </a:graphic>
      </p:graphicFrame>
    </p:spTree>
    <p:extLst>
      <p:ext uri="{BB962C8B-B14F-4D97-AF65-F5344CB8AC3E}">
        <p14:creationId xmlns:p14="http://schemas.microsoft.com/office/powerpoint/2010/main" val="2010557333"/>
      </p:ext>
    </p:extLst>
  </p:cSld>
  <p:clrMapOvr>
    <a:masterClrMapping/>
  </p:clrMapOvr>
  <p:transition spd="med">
    <p:fade/>
  </p:transition>
</p:sld>
</file>

<file path=ppt/theme/theme1.xml><?xml version="1.0" encoding="utf-8"?>
<a:theme xmlns:a="http://schemas.openxmlformats.org/drawingml/2006/main" name="Template">
  <a:themeElements>
    <a:clrScheme name="Chef 1">
      <a:dk1>
        <a:srgbClr val="3E4346"/>
      </a:dk1>
      <a:lt1>
        <a:srgbClr val="FFFFFF"/>
      </a:lt1>
      <a:dk2>
        <a:srgbClr val="000000"/>
      </a:dk2>
      <a:lt2>
        <a:srgbClr val="FFFFFF"/>
      </a:lt2>
      <a:accent1>
        <a:srgbClr val="F18B21"/>
      </a:accent1>
      <a:accent2>
        <a:srgbClr val="435464"/>
      </a:accent2>
      <a:accent3>
        <a:srgbClr val="3E4346"/>
      </a:accent3>
      <a:accent4>
        <a:srgbClr val="3897D3"/>
      </a:accent4>
      <a:accent5>
        <a:srgbClr val="1FB899"/>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7200" b="1" dirty="0" smtClean="0">
            <a:gradFill>
              <a:gsLst>
                <a:gs pos="0">
                  <a:srgbClr val="FFFFFF"/>
                </a:gs>
                <a:gs pos="100000">
                  <a:srgbClr val="FFFFFF"/>
                </a:gs>
              </a:gsLst>
              <a:lin ang="5400000" scaled="0"/>
            </a:gradFill>
            <a:latin typeface="Raleway-v4020" pitchFamily="2" charset="77"/>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lgn="l">
          <a:defRPr i="1" dirty="0" smtClean="0">
            <a:latin typeface="Raleway-v4020" pitchFamily="2" charset="77"/>
          </a:defRPr>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17176</TotalTime>
  <Words>9902</Words>
  <Application>Microsoft Macintosh PowerPoint</Application>
  <PresentationFormat>Custom</PresentationFormat>
  <Paragraphs>1517</Paragraphs>
  <Slides>197</Slides>
  <Notes>134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197</vt:i4>
      </vt:variant>
    </vt:vector>
  </HeadingPairs>
  <TitlesOfParts>
    <vt:vector size="208" baseType="lpstr">
      <vt:lpstr>ＭＳ Ｐゴシック</vt:lpstr>
      <vt:lpstr>Arial</vt:lpstr>
      <vt:lpstr>Courier New</vt:lpstr>
      <vt:lpstr>Courier New Bold</vt:lpstr>
      <vt:lpstr>Inconsolata</vt:lpstr>
      <vt:lpstr>Inconsolata-dz for Powerline dzForPowerline</vt:lpstr>
      <vt:lpstr>Raleway-v4020</vt:lpstr>
      <vt:lpstr>Raleway-v4020 Bold</vt:lpstr>
      <vt:lpstr>Raleway-v4020 Regular</vt:lpstr>
      <vt:lpstr>Wingdings</vt:lpstr>
      <vt:lpstr>Template</vt:lpstr>
      <vt:lpstr>PowerPoint Presentation</vt:lpstr>
      <vt:lpstr>Running with Scissors</vt:lpstr>
      <vt:lpstr>Agenda</vt:lpstr>
      <vt:lpstr>What is Advanced?</vt:lpstr>
      <vt:lpstr>You are...</vt:lpstr>
      <vt:lpstr>You are...</vt:lpstr>
      <vt:lpstr>You are...</vt:lpstr>
      <vt:lpstr>You are...</vt:lpstr>
      <vt:lpstr>PowerPoint Presentation</vt:lpstr>
      <vt:lpstr>PowerPoint Presentation</vt:lpstr>
      <vt:lpstr>Introduce Ourselves</vt:lpstr>
      <vt:lpstr>PowerPoint Presentation</vt:lpstr>
      <vt:lpstr>Expectations</vt:lpstr>
      <vt:lpstr>Schedule</vt:lpstr>
      <vt:lpstr>Schedule</vt:lpstr>
      <vt:lpstr>Agenda of a Challenge</vt:lpstr>
      <vt:lpstr>Extra Time?</vt:lpstr>
      <vt:lpstr>PowerPoint Presentation</vt:lpstr>
      <vt:lpstr>Challenge: Code Review</vt:lpstr>
      <vt:lpstr>Challenge: Code Review</vt:lpstr>
      <vt:lpstr>Ruby Service</vt:lpstr>
      <vt:lpstr>Viewing the Contents of the ruby_service</vt:lpstr>
      <vt:lpstr>First Service's Default Recipe</vt:lpstr>
      <vt:lpstr>First Service's Default Recipe</vt:lpstr>
      <vt:lpstr>First Service's Default Recipe</vt:lpstr>
      <vt:lpstr>First Service's Default Recipe</vt:lpstr>
      <vt:lpstr>First Service's Default Recipe</vt:lpstr>
      <vt:lpstr>Objective</vt:lpstr>
      <vt:lpstr>Challenge: Code Review</vt:lpstr>
      <vt:lpstr>Chef Resources</vt:lpstr>
      <vt:lpstr>Notifications</vt:lpstr>
      <vt:lpstr>Guards</vt:lpstr>
      <vt:lpstr>Don't Repeat Yourself (DRY)</vt:lpstr>
      <vt:lpstr>Repetition within a Recipe</vt:lpstr>
      <vt:lpstr>Separation of Concerns</vt:lpstr>
      <vt:lpstr>Single Responsibility Principle</vt:lpstr>
      <vt:lpstr>Concerns of a Cookbook</vt:lpstr>
      <vt:lpstr>Reusability</vt:lpstr>
      <vt:lpstr>Reusability with Cookbooks</vt:lpstr>
      <vt:lpstr>Testing</vt:lpstr>
      <vt:lpstr>Testing the Recipe's Concern</vt:lpstr>
      <vt:lpstr>Challenge: Code Review</vt:lpstr>
      <vt:lpstr>Enter the Project Directory</vt:lpstr>
      <vt:lpstr>Converge a Test System</vt:lpstr>
      <vt:lpstr>Code Review</vt:lpstr>
      <vt:lpstr>Challenge: Code Review</vt:lpstr>
      <vt:lpstr>Discussion</vt:lpstr>
      <vt:lpstr>Challenge: Code Review</vt:lpstr>
      <vt:lpstr>Discussion</vt:lpstr>
      <vt:lpstr>PowerPoint Presentation</vt:lpstr>
      <vt:lpstr>Challenge: First Web Service</vt:lpstr>
      <vt:lpstr>Ruby Service</vt:lpstr>
      <vt:lpstr>Ruby Implementation</vt:lpstr>
      <vt:lpstr>Objective</vt:lpstr>
      <vt:lpstr>Challenge: First Web Service</vt:lpstr>
      <vt:lpstr>Testing and Refactoring</vt:lpstr>
      <vt:lpstr>Test Kitchen's Configuration</vt:lpstr>
      <vt:lpstr>Test Kitchen's Configuration Makes it Versatile</vt:lpstr>
      <vt:lpstr>Test Kitchen's Configuration</vt:lpstr>
      <vt:lpstr>Driver, Provisioner, and Transport</vt:lpstr>
      <vt:lpstr>Kitchen Platforms and Test Suites</vt:lpstr>
      <vt:lpstr>The Test Matrix</vt:lpstr>
      <vt:lpstr>Default Suite Test File</vt:lpstr>
      <vt:lpstr>Testing and Refactoring</vt:lpstr>
      <vt:lpstr>InSpec Resources</vt:lpstr>
      <vt:lpstr>InSpec: file</vt:lpstr>
      <vt:lpstr>InSpec: command</vt:lpstr>
      <vt:lpstr>InSpec: command</vt:lpstr>
      <vt:lpstr>InSpec: host</vt:lpstr>
      <vt:lpstr>InSpec: port</vt:lpstr>
      <vt:lpstr>InSpec: http</vt:lpstr>
      <vt:lpstr>InSpec: service</vt:lpstr>
      <vt:lpstr>Execute the Tests</vt:lpstr>
      <vt:lpstr>Testing and Refactoring</vt:lpstr>
      <vt:lpstr>Test Kitchen's Commands</vt:lpstr>
      <vt:lpstr>Kitchen Verify</vt:lpstr>
      <vt:lpstr>Testing and Refactoring</vt:lpstr>
      <vt:lpstr>Refactoring</vt:lpstr>
      <vt:lpstr>Ruby: Variables</vt:lpstr>
      <vt:lpstr>Chef: Attributes</vt:lpstr>
      <vt:lpstr>Chef: Define an Attribute</vt:lpstr>
      <vt:lpstr>Chef: Use an Attribute</vt:lpstr>
      <vt:lpstr>Chef: include_recipe</vt:lpstr>
      <vt:lpstr>Chef: include_recipe</vt:lpstr>
      <vt:lpstr>Create a Recipe</vt:lpstr>
      <vt:lpstr>Chef: Custom Resource</vt:lpstr>
      <vt:lpstr>Create a Custom Resource</vt:lpstr>
      <vt:lpstr>Custom Resource</vt:lpstr>
      <vt:lpstr>Custom Resource Action with Properties</vt:lpstr>
      <vt:lpstr>Testing and Refactoring</vt:lpstr>
      <vt:lpstr>Challenge: First Web Service</vt:lpstr>
      <vt:lpstr>First Web Service</vt:lpstr>
      <vt:lpstr>Challenge: First Web Service</vt:lpstr>
      <vt:lpstr>Live Demonstration</vt:lpstr>
      <vt:lpstr>Challenge: First Web Service</vt:lpstr>
      <vt:lpstr>PowerPoint Presentation</vt:lpstr>
      <vt:lpstr>Challenge: Second Web Service</vt:lpstr>
      <vt:lpstr>Node Service</vt:lpstr>
      <vt:lpstr>Node Implementation</vt:lpstr>
      <vt:lpstr>Objective</vt:lpstr>
      <vt:lpstr>Challenge: Second Web Service</vt:lpstr>
      <vt:lpstr>Testing and Refactoring</vt:lpstr>
      <vt:lpstr>Logging in the Test Instance</vt:lpstr>
      <vt:lpstr>InSpec: json</vt:lpstr>
      <vt:lpstr>Testing and Refactoring</vt:lpstr>
      <vt:lpstr>Challenge: Second Web Service</vt:lpstr>
      <vt:lpstr>Second Web Service</vt:lpstr>
      <vt:lpstr>Challenge: Second Web Service</vt:lpstr>
      <vt:lpstr>Live Demonstration</vt:lpstr>
      <vt:lpstr>Challenge: Second Web Service</vt:lpstr>
      <vt:lpstr>PowerPoint Presentation</vt:lpstr>
      <vt:lpstr>Challenge: Re-use with InSpec Profiles</vt:lpstr>
      <vt:lpstr>Test Duplication</vt:lpstr>
      <vt:lpstr>Objective</vt:lpstr>
      <vt:lpstr>Challenge: Re-use with InSpec Profiles</vt:lpstr>
      <vt:lpstr>Refactoring Tests</vt:lpstr>
      <vt:lpstr>Initialize an InSpec Profile</vt:lpstr>
      <vt:lpstr>Anatomy of an InSpec Profile</vt:lpstr>
      <vt:lpstr>Refactoring Tests</vt:lpstr>
      <vt:lpstr>Adding a new Test Location</vt:lpstr>
      <vt:lpstr>Adding Tests/Controls to the Profile</vt:lpstr>
      <vt:lpstr>Platform Specific Tests</vt:lpstr>
      <vt:lpstr>Refactoring Tests</vt:lpstr>
      <vt:lpstr>Leave them in the Cookbook</vt:lpstr>
      <vt:lpstr>Refactoring Tests</vt:lpstr>
      <vt:lpstr>Challenge: Re-use with InSpec Profiles</vt:lpstr>
      <vt:lpstr>Re-use with InSpec Profiles</vt:lpstr>
      <vt:lpstr>Challenge: Re-use with InSpec Profiles</vt:lpstr>
      <vt:lpstr>Live Demonstration</vt:lpstr>
      <vt:lpstr>Challenge: Re-use with InSpec Profiles</vt:lpstr>
      <vt:lpstr>PowerPoint Presentation</vt:lpstr>
      <vt:lpstr>Challenge: Third Web Service</vt:lpstr>
      <vt:lpstr>Rust Service</vt:lpstr>
      <vt:lpstr>Rust Implementation</vt:lpstr>
      <vt:lpstr>Objective</vt:lpstr>
      <vt:lpstr>Challenge: Third Web Service</vt:lpstr>
      <vt:lpstr>Testing and Refactoring</vt:lpstr>
      <vt:lpstr>Logging in the Test Instance</vt:lpstr>
      <vt:lpstr>Testing and Refactoring</vt:lpstr>
      <vt:lpstr>Leave them in the Cookbook</vt:lpstr>
      <vt:lpstr>Conditional Execution of Control Files</vt:lpstr>
      <vt:lpstr>Conditional Execution of Controls</vt:lpstr>
      <vt:lpstr>Challenge: Third Web Service</vt:lpstr>
      <vt:lpstr>Third Web Service</vt:lpstr>
      <vt:lpstr>Challenge: Third Web Service</vt:lpstr>
      <vt:lpstr>Live Demonstration</vt:lpstr>
      <vt:lpstr>Challenge: Third Web Service</vt:lpstr>
      <vt:lpstr>PowerPoint Presentation</vt:lpstr>
      <vt:lpstr>Challenge: Audit Cookbook</vt:lpstr>
      <vt:lpstr>Testing Outside of Development</vt:lpstr>
      <vt:lpstr>Objective</vt:lpstr>
      <vt:lpstr>Challenge: Audit Cookbook</vt:lpstr>
      <vt:lpstr>Testing after Converge</vt:lpstr>
      <vt:lpstr>Archive an InSpec Profile</vt:lpstr>
      <vt:lpstr>Store the Profile in the Cookbook</vt:lpstr>
      <vt:lpstr>Testing after Converge</vt:lpstr>
      <vt:lpstr>Wrapper Cookbook Pattern</vt:lpstr>
      <vt:lpstr>Attribute Precedence</vt:lpstr>
      <vt:lpstr>Attribute Precedence</vt:lpstr>
      <vt:lpstr>Overriding the Default Attributes</vt:lpstr>
      <vt:lpstr>Testing after Converge</vt:lpstr>
      <vt:lpstr>Chef.event_handler (12.5)</vt:lpstr>
      <vt:lpstr>Chef.event_handler with BASH</vt:lpstr>
      <vt:lpstr>Chef.event_handler with shell_out</vt:lpstr>
      <vt:lpstr>Chef.event_handler with Ruby/Chef</vt:lpstr>
      <vt:lpstr>Alternative: chef_handler resource</vt:lpstr>
      <vt:lpstr>Testing after Converge</vt:lpstr>
      <vt:lpstr>Metadata or Berksfile</vt:lpstr>
      <vt:lpstr>Adding to the cookbook's Berksfile</vt:lpstr>
      <vt:lpstr>Adding a new test suite</vt:lpstr>
      <vt:lpstr>Create the new audit suite test directory </vt:lpstr>
      <vt:lpstr>Test that the Scan Count Increases</vt:lpstr>
      <vt:lpstr>Verifying a specific suite</vt:lpstr>
      <vt:lpstr>Testing after Converge</vt:lpstr>
      <vt:lpstr>Challenge: Audit Cookbook</vt:lpstr>
      <vt:lpstr>Audit Cookbook</vt:lpstr>
      <vt:lpstr>Challenge: Audit Cookbook</vt:lpstr>
      <vt:lpstr>Live Demonstration</vt:lpstr>
      <vt:lpstr>Challenge: Audit Cookbook</vt:lpstr>
      <vt:lpstr>PowerPoint Presentation</vt:lpstr>
      <vt:lpstr>Challenge: A Web Service in Habitat</vt:lpstr>
      <vt:lpstr>Patterns</vt:lpstr>
      <vt:lpstr>Challenge: A Web Service in Habitat</vt:lpstr>
      <vt:lpstr>PowerPoint Presentation</vt:lpstr>
      <vt:lpstr>Challenge: A Web Service in Habitat</vt:lpstr>
      <vt:lpstr>A Web Service in Habitat</vt:lpstr>
      <vt:lpstr>Challenge: A Web Service in Habitat</vt:lpstr>
      <vt:lpstr>Live Demonstration</vt:lpstr>
      <vt:lpstr>Challenge: A Web Service in Habitat</vt:lpstr>
      <vt:lpstr>PowerPoint Presentation</vt:lpstr>
      <vt:lpstr>Summary / Wrap-Up</vt:lpstr>
      <vt:lpstr>Resources - Chef</vt:lpstr>
      <vt:lpstr>Resources - InSpec</vt:lpstr>
      <vt:lpstr>Resources - Habitat</vt:lpstr>
      <vt:lpstr>Conference Schedule</vt:lpstr>
      <vt:lpstr>Schedule Suggestion</vt:lpstr>
      <vt:lpstr>Learn Chef Rally Booth</vt:lpstr>
    </vt:vector>
  </TitlesOfParts>
  <Manager/>
  <Company>Chef</Company>
  <LinksUpToDate>false</LinksUpToDate>
  <SharedDoc>false</SharedDoc>
  <HyperlinkBase/>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Microsoft Office User</cp:lastModifiedBy>
  <cp:revision>2419</cp:revision>
  <cp:lastPrinted>2016-02-29T04:26:37Z</cp:lastPrinted>
  <dcterms:created xsi:type="dcterms:W3CDTF">2012-09-13T17:36:07Z</dcterms:created>
  <dcterms:modified xsi:type="dcterms:W3CDTF">2018-05-22T02:47:52Z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